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43" r:id="rId3"/>
    <p:sldId id="546" r:id="rId5"/>
    <p:sldId id="544" r:id="rId6"/>
    <p:sldId id="545" r:id="rId7"/>
    <p:sldId id="552" r:id="rId8"/>
    <p:sldId id="553" r:id="rId9"/>
    <p:sldId id="554" r:id="rId10"/>
    <p:sldId id="580" r:id="rId11"/>
    <p:sldId id="592" r:id="rId12"/>
    <p:sldId id="594" r:id="rId13"/>
    <p:sldId id="593" r:id="rId14"/>
    <p:sldId id="595" r:id="rId15"/>
    <p:sldId id="596" r:id="rId16"/>
    <p:sldId id="558" r:id="rId17"/>
    <p:sldId id="559" r:id="rId18"/>
    <p:sldId id="560" r:id="rId19"/>
    <p:sldId id="565" r:id="rId20"/>
    <p:sldId id="567" r:id="rId21"/>
    <p:sldId id="591" r:id="rId22"/>
    <p:sldId id="568" r:id="rId23"/>
    <p:sldId id="588" r:id="rId24"/>
    <p:sldId id="590" r:id="rId25"/>
    <p:sldId id="569" r:id="rId26"/>
    <p:sldId id="570" r:id="rId27"/>
    <p:sldId id="571" r:id="rId28"/>
    <p:sldId id="578" r:id="rId29"/>
    <p:sldId id="579" r:id="rId30"/>
    <p:sldId id="581" r:id="rId31"/>
    <p:sldId id="540" r:id="rId32"/>
    <p:sldId id="583" r:id="rId33"/>
    <p:sldId id="585" r:id="rId34"/>
    <p:sldId id="550" r:id="rId35"/>
  </p:sldIdLst>
  <p:sldSz cx="9144000" cy="6858000" type="screen4x3"/>
  <p:notesSz cx="6858000" cy="9144000"/>
  <p:custDataLst>
    <p:tags r:id="rId39"/>
  </p:custDataLst>
  <p:defaultTextStyle>
    <a:defPPr>
      <a:defRPr lang="zh-CN"/>
    </a:defPPr>
    <a:lvl1pPr marL="0" algn="l" defTabSz="768350" rtl="0" eaLnBrk="1" latinLnBrk="0" hangingPunct="1">
      <a:defRPr sz="1500" kern="1200">
        <a:solidFill>
          <a:schemeClr val="tx1"/>
        </a:solidFill>
        <a:latin typeface="+mn-lt"/>
        <a:ea typeface="+mn-ea"/>
        <a:cs typeface="+mn-cs"/>
      </a:defRPr>
    </a:lvl1pPr>
    <a:lvl2pPr marL="384175" algn="l" defTabSz="768350" rtl="0" eaLnBrk="1" latinLnBrk="0" hangingPunct="1">
      <a:defRPr sz="1500" kern="1200">
        <a:solidFill>
          <a:schemeClr val="tx1"/>
        </a:solidFill>
        <a:latin typeface="+mn-lt"/>
        <a:ea typeface="+mn-ea"/>
        <a:cs typeface="+mn-cs"/>
      </a:defRPr>
    </a:lvl2pPr>
    <a:lvl3pPr marL="768350" algn="l" defTabSz="768350" rtl="0" eaLnBrk="1" latinLnBrk="0" hangingPunct="1">
      <a:defRPr sz="1500" kern="1200">
        <a:solidFill>
          <a:schemeClr val="tx1"/>
        </a:solidFill>
        <a:latin typeface="+mn-lt"/>
        <a:ea typeface="+mn-ea"/>
        <a:cs typeface="+mn-cs"/>
      </a:defRPr>
    </a:lvl3pPr>
    <a:lvl4pPr marL="1151890" algn="l" defTabSz="768350" rtl="0" eaLnBrk="1" latinLnBrk="0" hangingPunct="1">
      <a:defRPr sz="1500" kern="1200">
        <a:solidFill>
          <a:schemeClr val="tx1"/>
        </a:solidFill>
        <a:latin typeface="+mn-lt"/>
        <a:ea typeface="+mn-ea"/>
        <a:cs typeface="+mn-cs"/>
      </a:defRPr>
    </a:lvl4pPr>
    <a:lvl5pPr marL="1536065" algn="l" defTabSz="768350" rtl="0" eaLnBrk="1" latinLnBrk="0" hangingPunct="1">
      <a:defRPr sz="1500" kern="1200">
        <a:solidFill>
          <a:schemeClr val="tx1"/>
        </a:solidFill>
        <a:latin typeface="+mn-lt"/>
        <a:ea typeface="+mn-ea"/>
        <a:cs typeface="+mn-cs"/>
      </a:defRPr>
    </a:lvl5pPr>
    <a:lvl6pPr marL="1920240" algn="l" defTabSz="768350" rtl="0" eaLnBrk="1" latinLnBrk="0" hangingPunct="1">
      <a:defRPr sz="1500" kern="1200">
        <a:solidFill>
          <a:schemeClr val="tx1"/>
        </a:solidFill>
        <a:latin typeface="+mn-lt"/>
        <a:ea typeface="+mn-ea"/>
        <a:cs typeface="+mn-cs"/>
      </a:defRPr>
    </a:lvl6pPr>
    <a:lvl7pPr marL="2304415" algn="l" defTabSz="768350" rtl="0" eaLnBrk="1" latinLnBrk="0" hangingPunct="1">
      <a:defRPr sz="1500" kern="1200">
        <a:solidFill>
          <a:schemeClr val="tx1"/>
        </a:solidFill>
        <a:latin typeface="+mn-lt"/>
        <a:ea typeface="+mn-ea"/>
        <a:cs typeface="+mn-cs"/>
      </a:defRPr>
    </a:lvl7pPr>
    <a:lvl8pPr marL="2688590" algn="l" defTabSz="768350" rtl="0" eaLnBrk="1" latinLnBrk="0" hangingPunct="1">
      <a:defRPr sz="1500" kern="1200">
        <a:solidFill>
          <a:schemeClr val="tx1"/>
        </a:solidFill>
        <a:latin typeface="+mn-lt"/>
        <a:ea typeface="+mn-ea"/>
        <a:cs typeface="+mn-cs"/>
      </a:defRPr>
    </a:lvl8pPr>
    <a:lvl9pPr marL="3072130" algn="l" defTabSz="768350" rtl="0" eaLnBrk="1" latinLnBrk="0" hangingPunct="1">
      <a:defRPr sz="15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A197"/>
    <a:srgbClr val="F18A4C"/>
    <a:srgbClr val="3C7F7C"/>
    <a:srgbClr val="873D20"/>
    <a:srgbClr val="F2655C"/>
    <a:srgbClr val="66482C"/>
    <a:srgbClr val="B1533A"/>
    <a:srgbClr val="609D05"/>
    <a:srgbClr val="91C410"/>
    <a:srgbClr val="92BF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09" autoAdjust="0"/>
    <p:restoredTop sz="97778" autoAdjust="0"/>
  </p:normalViewPr>
  <p:slideViewPr>
    <p:cSldViewPr snapToGrid="0" showGuides="1">
      <p:cViewPr varScale="1">
        <p:scale>
          <a:sx n="91" d="100"/>
          <a:sy n="91" d="100"/>
        </p:scale>
        <p:origin x="902" y="106"/>
      </p:cViewPr>
      <p:guideLst>
        <p:guide orient="horz" pos="2125"/>
        <p:guide orient="horz" pos="4320"/>
        <p:guide pos="2899"/>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0.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9012C8C0-A3D3-487B-AECC-CB6663EAE28D}"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3849D3E0-124D-4DFF-AE99-4EA4CC201DB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768350" rtl="0" eaLnBrk="1" latinLnBrk="0" hangingPunct="1">
      <a:defRPr sz="1000" kern="1200">
        <a:solidFill>
          <a:schemeClr val="tx1"/>
        </a:solidFill>
        <a:latin typeface="字魂59号-创粗黑" panose="00000500000000000000" pitchFamily="2" charset="-122"/>
        <a:ea typeface="字魂59号-创粗黑" panose="00000500000000000000" pitchFamily="2" charset="-122"/>
        <a:cs typeface="+mn-cs"/>
      </a:defRPr>
    </a:lvl1pPr>
    <a:lvl2pPr marL="384175" algn="l" defTabSz="768350" rtl="0" eaLnBrk="1" latinLnBrk="0" hangingPunct="1">
      <a:defRPr sz="1000" kern="1200">
        <a:solidFill>
          <a:schemeClr val="tx1"/>
        </a:solidFill>
        <a:latin typeface="字魂59号-创粗黑" panose="00000500000000000000" pitchFamily="2" charset="-122"/>
        <a:ea typeface="字魂59号-创粗黑" panose="00000500000000000000" pitchFamily="2" charset="-122"/>
        <a:cs typeface="+mn-cs"/>
      </a:defRPr>
    </a:lvl2pPr>
    <a:lvl3pPr marL="768350" algn="l" defTabSz="768350" rtl="0" eaLnBrk="1" latinLnBrk="0" hangingPunct="1">
      <a:defRPr sz="1000" kern="1200">
        <a:solidFill>
          <a:schemeClr val="tx1"/>
        </a:solidFill>
        <a:latin typeface="字魂59号-创粗黑" panose="00000500000000000000" pitchFamily="2" charset="-122"/>
        <a:ea typeface="字魂59号-创粗黑" panose="00000500000000000000" pitchFamily="2" charset="-122"/>
        <a:cs typeface="+mn-cs"/>
      </a:defRPr>
    </a:lvl3pPr>
    <a:lvl4pPr marL="1151890" algn="l" defTabSz="768350" rtl="0" eaLnBrk="1" latinLnBrk="0" hangingPunct="1">
      <a:defRPr sz="1000" kern="1200">
        <a:solidFill>
          <a:schemeClr val="tx1"/>
        </a:solidFill>
        <a:latin typeface="字魂59号-创粗黑" panose="00000500000000000000" pitchFamily="2" charset="-122"/>
        <a:ea typeface="字魂59号-创粗黑" panose="00000500000000000000" pitchFamily="2" charset="-122"/>
        <a:cs typeface="+mn-cs"/>
      </a:defRPr>
    </a:lvl4pPr>
    <a:lvl5pPr marL="1536065" algn="l" defTabSz="768350" rtl="0" eaLnBrk="1" latinLnBrk="0" hangingPunct="1">
      <a:defRPr sz="1000" kern="1200">
        <a:solidFill>
          <a:schemeClr val="tx1"/>
        </a:solidFill>
        <a:latin typeface="字魂59号-创粗黑" panose="00000500000000000000" pitchFamily="2" charset="-122"/>
        <a:ea typeface="字魂59号-创粗黑" panose="00000500000000000000" pitchFamily="2" charset="-122"/>
        <a:cs typeface="+mn-cs"/>
      </a:defRPr>
    </a:lvl5pPr>
    <a:lvl6pPr marL="1920240" algn="l" defTabSz="768350" rtl="0" eaLnBrk="1" latinLnBrk="0" hangingPunct="1">
      <a:defRPr sz="1000" kern="1200">
        <a:solidFill>
          <a:schemeClr val="tx1"/>
        </a:solidFill>
        <a:latin typeface="+mn-lt"/>
        <a:ea typeface="+mn-ea"/>
        <a:cs typeface="+mn-cs"/>
      </a:defRPr>
    </a:lvl6pPr>
    <a:lvl7pPr marL="2304415" algn="l" defTabSz="768350" rtl="0" eaLnBrk="1" latinLnBrk="0" hangingPunct="1">
      <a:defRPr sz="1000" kern="1200">
        <a:solidFill>
          <a:schemeClr val="tx1"/>
        </a:solidFill>
        <a:latin typeface="+mn-lt"/>
        <a:ea typeface="+mn-ea"/>
        <a:cs typeface="+mn-cs"/>
      </a:defRPr>
    </a:lvl7pPr>
    <a:lvl8pPr marL="2688590" algn="l" defTabSz="768350" rtl="0" eaLnBrk="1" latinLnBrk="0" hangingPunct="1">
      <a:defRPr sz="1000" kern="1200">
        <a:solidFill>
          <a:schemeClr val="tx1"/>
        </a:solidFill>
        <a:latin typeface="+mn-lt"/>
        <a:ea typeface="+mn-ea"/>
        <a:cs typeface="+mn-cs"/>
      </a:defRPr>
    </a:lvl8pPr>
    <a:lvl9pPr marL="3072130" algn="l" defTabSz="76835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4B5011-ABCF-4100-80C0-B53B012BFD4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5"/>
            <a:ext cx="6858000" cy="2387600"/>
          </a:xfrm>
          <a:prstGeom prst="rect">
            <a:avLst/>
          </a:prstGeom>
        </p:spPr>
        <p:txBody>
          <a:bodyPr lIns="76800" tIns="38400" rIns="76800" bIns="38400" anchor="b"/>
          <a:lstStyle>
            <a:lvl1pPr algn="ctr">
              <a:defRPr sz="5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143000" y="3602039"/>
            <a:ext cx="6858000" cy="1655762"/>
          </a:xfrm>
          <a:prstGeom prst="rect">
            <a:avLst/>
          </a:prstGeom>
        </p:spPr>
        <p:txBody>
          <a:bodyPr lIns="76800" tIns="38400" rIns="76800" bIns="38400"/>
          <a:lstStyle>
            <a:lvl1pPr marL="0" indent="0" algn="ctr">
              <a:buNone/>
              <a:defRPr sz="2000"/>
            </a:lvl1pPr>
            <a:lvl2pPr marL="384175" indent="0" algn="ctr">
              <a:buNone/>
              <a:defRPr sz="1700"/>
            </a:lvl2pPr>
            <a:lvl3pPr marL="768350" indent="0" algn="ctr">
              <a:buNone/>
              <a:defRPr sz="1500"/>
            </a:lvl3pPr>
            <a:lvl4pPr marL="1151890" indent="0" algn="ctr">
              <a:buNone/>
              <a:defRPr sz="1300"/>
            </a:lvl4pPr>
            <a:lvl5pPr marL="1536065" indent="0" algn="ctr">
              <a:buNone/>
              <a:defRPr sz="1300"/>
            </a:lvl5pPr>
            <a:lvl6pPr marL="1920240" indent="0" algn="ctr">
              <a:buNone/>
              <a:defRPr sz="1300"/>
            </a:lvl6pPr>
            <a:lvl7pPr marL="2304415" indent="0" algn="ctr">
              <a:buNone/>
              <a:defRPr sz="1300"/>
            </a:lvl7pPr>
            <a:lvl8pPr marL="2688590" indent="0" algn="ctr">
              <a:buNone/>
              <a:defRPr sz="1300"/>
            </a:lvl8pPr>
            <a:lvl9pPr marL="3072130" indent="0" algn="ctr">
              <a:buNone/>
              <a:defRPr sz="13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1" y="365126"/>
            <a:ext cx="7886700" cy="1325563"/>
          </a:xfrm>
          <a:prstGeom prst="rect">
            <a:avLst/>
          </a:prstGeom>
        </p:spPr>
        <p:txBody>
          <a:bodyPr lIns="76800" tIns="38400" rIns="76800" bIns="38400"/>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1" y="1825625"/>
            <a:ext cx="7886700" cy="4351338"/>
          </a:xfrm>
          <a:prstGeom prst="rect">
            <a:avLst/>
          </a:prstGeom>
        </p:spPr>
        <p:txBody>
          <a:bodyPr vert="eaVert" lIns="76800" tIns="38400" rIns="76800" bIns="3840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lIns="76800" tIns="38400" rIns="76800" bIns="38400"/>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628651" y="365125"/>
            <a:ext cx="5800725" cy="5811838"/>
          </a:xfrm>
          <a:prstGeom prst="rect">
            <a:avLst/>
          </a:prstGeom>
        </p:spPr>
        <p:txBody>
          <a:bodyPr vert="eaVert" lIns="76800" tIns="38400" rIns="76800" bIns="3840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2_标题幻灯片">
    <p:bg>
      <p:bgPr>
        <a:solidFill>
          <a:schemeClr val="accent5">
            <a:lumMod val="20000"/>
            <a:lumOff val="80000"/>
            <a:alpha val="50000"/>
          </a:schemeClr>
        </a:solid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365126"/>
            <a:ext cx="7886700" cy="1325563"/>
          </a:xfrm>
          <a:prstGeom prst="rect">
            <a:avLst/>
          </a:prstGeom>
        </p:spPr>
        <p:txBody>
          <a:bodyPr lIns="76800" tIns="38400" rIns="76800" bIns="38400"/>
          <a:lstStyle/>
          <a:p>
            <a:r>
              <a:rPr lang="zh-CN" altLang="en-US"/>
              <a:t>单击此处编辑母版标题样式</a:t>
            </a:r>
            <a:endParaRPr lang="zh-CN" altLang="en-US"/>
          </a:p>
        </p:txBody>
      </p:sp>
      <p:sp>
        <p:nvSpPr>
          <p:cNvPr id="3" name="内容占位符 2"/>
          <p:cNvSpPr>
            <a:spLocks noGrp="1"/>
          </p:cNvSpPr>
          <p:nvPr>
            <p:ph idx="1" hasCustomPrompt="1"/>
          </p:nvPr>
        </p:nvSpPr>
        <p:spPr>
          <a:xfrm>
            <a:off x="628651" y="1825625"/>
            <a:ext cx="7886700" cy="4351338"/>
          </a:xfrm>
          <a:prstGeom prst="rect">
            <a:avLst/>
          </a:prstGeom>
        </p:spPr>
        <p:txBody>
          <a:bodyPr lIns="76800" tIns="38400" rIns="76800" bIns="3840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9" y="1709739"/>
            <a:ext cx="7886700" cy="2852737"/>
          </a:xfrm>
          <a:prstGeom prst="rect">
            <a:avLst/>
          </a:prstGeom>
        </p:spPr>
        <p:txBody>
          <a:bodyPr lIns="76800" tIns="38400" rIns="76800" bIns="38400" anchor="b"/>
          <a:lstStyle>
            <a:lvl1pPr>
              <a:defRPr sz="5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3889" y="4589464"/>
            <a:ext cx="7886700" cy="1500187"/>
          </a:xfrm>
          <a:prstGeom prst="rect">
            <a:avLst/>
          </a:prstGeom>
        </p:spPr>
        <p:txBody>
          <a:bodyPr lIns="76800" tIns="38400" rIns="76800" bIns="38400"/>
          <a:lstStyle>
            <a:lvl1pPr marL="0" indent="0">
              <a:buNone/>
              <a:defRPr sz="2000">
                <a:solidFill>
                  <a:schemeClr val="tx1">
                    <a:tint val="75000"/>
                  </a:schemeClr>
                </a:solidFill>
              </a:defRPr>
            </a:lvl1pPr>
            <a:lvl2pPr marL="384175" indent="0">
              <a:buNone/>
              <a:defRPr sz="1700">
                <a:solidFill>
                  <a:schemeClr val="tx1">
                    <a:tint val="75000"/>
                  </a:schemeClr>
                </a:solidFill>
              </a:defRPr>
            </a:lvl2pPr>
            <a:lvl3pPr marL="768350" indent="0">
              <a:buNone/>
              <a:defRPr sz="1500">
                <a:solidFill>
                  <a:schemeClr val="tx1">
                    <a:tint val="75000"/>
                  </a:schemeClr>
                </a:solidFill>
              </a:defRPr>
            </a:lvl3pPr>
            <a:lvl4pPr marL="1151890" indent="0">
              <a:buNone/>
              <a:defRPr sz="1300">
                <a:solidFill>
                  <a:schemeClr val="tx1">
                    <a:tint val="75000"/>
                  </a:schemeClr>
                </a:solidFill>
              </a:defRPr>
            </a:lvl4pPr>
            <a:lvl5pPr marL="1536065" indent="0">
              <a:buNone/>
              <a:defRPr sz="1300">
                <a:solidFill>
                  <a:schemeClr val="tx1">
                    <a:tint val="75000"/>
                  </a:schemeClr>
                </a:solidFill>
              </a:defRPr>
            </a:lvl5pPr>
            <a:lvl6pPr marL="1920240" indent="0">
              <a:buNone/>
              <a:defRPr sz="1300">
                <a:solidFill>
                  <a:schemeClr val="tx1">
                    <a:tint val="75000"/>
                  </a:schemeClr>
                </a:solidFill>
              </a:defRPr>
            </a:lvl6pPr>
            <a:lvl7pPr marL="2304415" indent="0">
              <a:buNone/>
              <a:defRPr sz="1300">
                <a:solidFill>
                  <a:schemeClr val="tx1">
                    <a:tint val="75000"/>
                  </a:schemeClr>
                </a:solidFill>
              </a:defRPr>
            </a:lvl7pPr>
            <a:lvl8pPr marL="2688590" indent="0">
              <a:buNone/>
              <a:defRPr sz="1300">
                <a:solidFill>
                  <a:schemeClr val="tx1">
                    <a:tint val="75000"/>
                  </a:schemeClr>
                </a:solidFill>
              </a:defRPr>
            </a:lvl8pPr>
            <a:lvl9pPr marL="3072130" indent="0">
              <a:buNone/>
              <a:defRPr sz="13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5" name="页脚占位符 4"/>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6" name="灯片编号占位符 5"/>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365126"/>
            <a:ext cx="7886700" cy="1325563"/>
          </a:xfrm>
          <a:prstGeom prst="rect">
            <a:avLst/>
          </a:prstGeom>
        </p:spPr>
        <p:txBody>
          <a:bodyPr lIns="76800" tIns="38400" rIns="76800" bIns="38400"/>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a:prstGeom prst="rect">
            <a:avLst/>
          </a:prstGeom>
        </p:spPr>
        <p:txBody>
          <a:bodyPr lIns="76800" tIns="38400" rIns="76800" bIns="3840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4629150" y="1825625"/>
            <a:ext cx="3886200" cy="4351338"/>
          </a:xfrm>
          <a:prstGeom prst="rect">
            <a:avLst/>
          </a:prstGeom>
        </p:spPr>
        <p:txBody>
          <a:bodyPr lIns="76800" tIns="38400" rIns="76800" bIns="3840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7" name="灯片编号占位符 6"/>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2" y="365126"/>
            <a:ext cx="7886700" cy="1325563"/>
          </a:xfrm>
          <a:prstGeom prst="rect">
            <a:avLst/>
          </a:prstGeom>
        </p:spPr>
        <p:txBody>
          <a:bodyPr lIns="76800" tIns="38400" rIns="76800" bIns="38400"/>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629841" y="1681164"/>
            <a:ext cx="3868341" cy="823912"/>
          </a:xfrm>
          <a:prstGeom prst="rect">
            <a:avLst/>
          </a:prstGeom>
        </p:spPr>
        <p:txBody>
          <a:bodyPr lIns="76800" tIns="38400" rIns="76800" bIns="38400" anchor="b"/>
          <a:lstStyle>
            <a:lvl1pPr marL="0" indent="0">
              <a:buNone/>
              <a:defRPr sz="2000" b="1"/>
            </a:lvl1pPr>
            <a:lvl2pPr marL="384175" indent="0">
              <a:buNone/>
              <a:defRPr sz="1700" b="1"/>
            </a:lvl2pPr>
            <a:lvl3pPr marL="768350" indent="0">
              <a:buNone/>
              <a:defRPr sz="1500" b="1"/>
            </a:lvl3pPr>
            <a:lvl4pPr marL="1151890" indent="0">
              <a:buNone/>
              <a:defRPr sz="1300" b="1"/>
            </a:lvl4pPr>
            <a:lvl5pPr marL="1536065" indent="0">
              <a:buNone/>
              <a:defRPr sz="1300" b="1"/>
            </a:lvl5pPr>
            <a:lvl6pPr marL="1920240" indent="0">
              <a:buNone/>
              <a:defRPr sz="1300" b="1"/>
            </a:lvl6pPr>
            <a:lvl7pPr marL="2304415" indent="0">
              <a:buNone/>
              <a:defRPr sz="1300" b="1"/>
            </a:lvl7pPr>
            <a:lvl8pPr marL="2688590" indent="0">
              <a:buNone/>
              <a:defRPr sz="1300" b="1"/>
            </a:lvl8pPr>
            <a:lvl9pPr marL="3072130" indent="0">
              <a:buNone/>
              <a:defRPr sz="13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629841" y="2505076"/>
            <a:ext cx="3868341" cy="3684588"/>
          </a:xfrm>
          <a:prstGeom prst="rect">
            <a:avLst/>
          </a:prstGeom>
        </p:spPr>
        <p:txBody>
          <a:bodyPr lIns="76800" tIns="38400" rIns="76800" bIns="3840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4629151" y="1681164"/>
            <a:ext cx="3887391" cy="823912"/>
          </a:xfrm>
          <a:prstGeom prst="rect">
            <a:avLst/>
          </a:prstGeom>
        </p:spPr>
        <p:txBody>
          <a:bodyPr lIns="76800" tIns="38400" rIns="76800" bIns="38400" anchor="b"/>
          <a:lstStyle>
            <a:lvl1pPr marL="0" indent="0">
              <a:buNone/>
              <a:defRPr sz="2000" b="1"/>
            </a:lvl1pPr>
            <a:lvl2pPr marL="384175" indent="0">
              <a:buNone/>
              <a:defRPr sz="1700" b="1"/>
            </a:lvl2pPr>
            <a:lvl3pPr marL="768350" indent="0">
              <a:buNone/>
              <a:defRPr sz="1500" b="1"/>
            </a:lvl3pPr>
            <a:lvl4pPr marL="1151890" indent="0">
              <a:buNone/>
              <a:defRPr sz="1300" b="1"/>
            </a:lvl4pPr>
            <a:lvl5pPr marL="1536065" indent="0">
              <a:buNone/>
              <a:defRPr sz="1300" b="1"/>
            </a:lvl5pPr>
            <a:lvl6pPr marL="1920240" indent="0">
              <a:buNone/>
              <a:defRPr sz="1300" b="1"/>
            </a:lvl6pPr>
            <a:lvl7pPr marL="2304415" indent="0">
              <a:buNone/>
              <a:defRPr sz="1300" b="1"/>
            </a:lvl7pPr>
            <a:lvl8pPr marL="2688590" indent="0">
              <a:buNone/>
              <a:defRPr sz="1300" b="1"/>
            </a:lvl8pPr>
            <a:lvl9pPr marL="3072130" indent="0">
              <a:buNone/>
              <a:defRPr sz="13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4629151" y="2505076"/>
            <a:ext cx="3887391" cy="3684588"/>
          </a:xfrm>
          <a:prstGeom prst="rect">
            <a:avLst/>
          </a:prstGeom>
        </p:spPr>
        <p:txBody>
          <a:bodyPr lIns="76800" tIns="38400" rIns="76800" bIns="3840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8" name="页脚占位符 7"/>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9" name="灯片编号占位符 8"/>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1" y="365126"/>
            <a:ext cx="7886700" cy="1325563"/>
          </a:xfrm>
          <a:prstGeom prst="rect">
            <a:avLst/>
          </a:prstGeom>
        </p:spPr>
        <p:txBody>
          <a:bodyPr lIns="76800" tIns="38400" rIns="76800" bIns="38400"/>
          <a:lstStyle/>
          <a:p>
            <a:r>
              <a:rPr lang="zh-CN" altLang="en-US"/>
              <a:t>单击此处编辑母版标题样式</a:t>
            </a:r>
            <a:endParaRPr lang="zh-CN" altLang="en-US"/>
          </a:p>
        </p:txBody>
      </p:sp>
      <p:sp>
        <p:nvSpPr>
          <p:cNvPr id="3" name="日期占位符 2"/>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4" name="页脚占位符 3"/>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5" name="灯片编号占位符 4"/>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3" name="页脚占位符 2"/>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4" name="灯片编号占位符 3"/>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2"/>
            <a:ext cx="2949178" cy="1600200"/>
          </a:xfrm>
          <a:prstGeom prst="rect">
            <a:avLst/>
          </a:prstGeom>
        </p:spPr>
        <p:txBody>
          <a:bodyPr lIns="76800" tIns="38400" rIns="76800" bIns="38400" anchor="b"/>
          <a:lstStyle>
            <a:lvl1pPr>
              <a:defRPr sz="27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3887392" y="987426"/>
            <a:ext cx="4629150" cy="4873625"/>
          </a:xfrm>
          <a:prstGeom prst="rect">
            <a:avLst/>
          </a:prstGeom>
        </p:spPr>
        <p:txBody>
          <a:bodyPr lIns="76800" tIns="38400" rIns="76800" bIns="38400"/>
          <a:lstStyle>
            <a:lvl1pPr>
              <a:defRPr sz="27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629841" y="2057401"/>
            <a:ext cx="2949178" cy="3811588"/>
          </a:xfrm>
          <a:prstGeom prst="rect">
            <a:avLst/>
          </a:prstGeom>
        </p:spPr>
        <p:txBody>
          <a:bodyPr lIns="76800" tIns="38400" rIns="76800" bIns="38400"/>
          <a:lstStyle>
            <a:lvl1pPr marL="0" indent="0">
              <a:buNone/>
              <a:defRPr sz="1300"/>
            </a:lvl1pPr>
            <a:lvl2pPr marL="384175" indent="0">
              <a:buNone/>
              <a:defRPr sz="1200"/>
            </a:lvl2pPr>
            <a:lvl3pPr marL="768350" indent="0">
              <a:buNone/>
              <a:defRPr sz="1000"/>
            </a:lvl3pPr>
            <a:lvl4pPr marL="1151890" indent="0">
              <a:buNone/>
              <a:defRPr sz="800"/>
            </a:lvl4pPr>
            <a:lvl5pPr marL="1536065" indent="0">
              <a:buNone/>
              <a:defRPr sz="800"/>
            </a:lvl5pPr>
            <a:lvl6pPr marL="1920240" indent="0">
              <a:buNone/>
              <a:defRPr sz="800"/>
            </a:lvl6pPr>
            <a:lvl7pPr marL="2304415" indent="0">
              <a:buNone/>
              <a:defRPr sz="800"/>
            </a:lvl7pPr>
            <a:lvl8pPr marL="2688590" indent="0">
              <a:buNone/>
              <a:defRPr sz="800"/>
            </a:lvl8pPr>
            <a:lvl9pPr marL="3072130"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7" name="灯片编号占位符 6"/>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2"/>
            <a:ext cx="2949178" cy="1600200"/>
          </a:xfrm>
          <a:prstGeom prst="rect">
            <a:avLst/>
          </a:prstGeom>
        </p:spPr>
        <p:txBody>
          <a:bodyPr lIns="76800" tIns="38400" rIns="76800" bIns="38400" anchor="b"/>
          <a:lstStyle>
            <a:lvl1pPr>
              <a:defRPr sz="27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2" y="987426"/>
            <a:ext cx="4629150" cy="4873625"/>
          </a:xfrm>
          <a:prstGeom prst="rect">
            <a:avLst/>
          </a:prstGeom>
        </p:spPr>
        <p:txBody>
          <a:bodyPr lIns="76800" tIns="38400" rIns="76800" bIns="38400"/>
          <a:lstStyle>
            <a:lvl1pPr marL="0" indent="0">
              <a:buNone/>
              <a:defRPr sz="2700"/>
            </a:lvl1pPr>
            <a:lvl2pPr marL="384175" indent="0">
              <a:buNone/>
              <a:defRPr sz="2400"/>
            </a:lvl2pPr>
            <a:lvl3pPr marL="768350" indent="0">
              <a:buNone/>
              <a:defRPr sz="2000"/>
            </a:lvl3pPr>
            <a:lvl4pPr marL="1151890" indent="0">
              <a:buNone/>
              <a:defRPr sz="1700"/>
            </a:lvl4pPr>
            <a:lvl5pPr marL="1536065" indent="0">
              <a:buNone/>
              <a:defRPr sz="1700"/>
            </a:lvl5pPr>
            <a:lvl6pPr marL="1920240" indent="0">
              <a:buNone/>
              <a:defRPr sz="1700"/>
            </a:lvl6pPr>
            <a:lvl7pPr marL="2304415" indent="0">
              <a:buNone/>
              <a:defRPr sz="1700"/>
            </a:lvl7pPr>
            <a:lvl8pPr marL="2688590" indent="0">
              <a:buNone/>
              <a:defRPr sz="1700"/>
            </a:lvl8pPr>
            <a:lvl9pPr marL="3072130" indent="0">
              <a:buNone/>
              <a:defRPr sz="1700"/>
            </a:lvl9pPr>
          </a:lstStyle>
          <a:p>
            <a:endParaRPr lang="zh-CN" altLang="en-US"/>
          </a:p>
        </p:txBody>
      </p:sp>
      <p:sp>
        <p:nvSpPr>
          <p:cNvPr id="4" name="文本占位符 3"/>
          <p:cNvSpPr>
            <a:spLocks noGrp="1"/>
          </p:cNvSpPr>
          <p:nvPr>
            <p:ph type="body" sz="half" idx="2" hasCustomPrompt="1"/>
          </p:nvPr>
        </p:nvSpPr>
        <p:spPr>
          <a:xfrm>
            <a:off x="629841" y="2057401"/>
            <a:ext cx="2949178" cy="3811588"/>
          </a:xfrm>
          <a:prstGeom prst="rect">
            <a:avLst/>
          </a:prstGeom>
        </p:spPr>
        <p:txBody>
          <a:bodyPr lIns="76800" tIns="38400" rIns="76800" bIns="38400"/>
          <a:lstStyle>
            <a:lvl1pPr marL="0" indent="0">
              <a:buNone/>
              <a:defRPr sz="1300"/>
            </a:lvl1pPr>
            <a:lvl2pPr marL="384175" indent="0">
              <a:buNone/>
              <a:defRPr sz="1200"/>
            </a:lvl2pPr>
            <a:lvl3pPr marL="768350" indent="0">
              <a:buNone/>
              <a:defRPr sz="1000"/>
            </a:lvl3pPr>
            <a:lvl4pPr marL="1151890" indent="0">
              <a:buNone/>
              <a:defRPr sz="800"/>
            </a:lvl4pPr>
            <a:lvl5pPr marL="1536065" indent="0">
              <a:buNone/>
              <a:defRPr sz="800"/>
            </a:lvl5pPr>
            <a:lvl6pPr marL="1920240" indent="0">
              <a:buNone/>
              <a:defRPr sz="800"/>
            </a:lvl6pPr>
            <a:lvl7pPr marL="2304415" indent="0">
              <a:buNone/>
              <a:defRPr sz="800"/>
            </a:lvl7pPr>
            <a:lvl8pPr marL="2688590" indent="0">
              <a:buNone/>
              <a:defRPr sz="800"/>
            </a:lvl8pPr>
            <a:lvl9pPr marL="3072130" indent="0">
              <a:buNone/>
              <a:defRPr sz="8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628651" y="6356351"/>
            <a:ext cx="2057400" cy="365125"/>
          </a:xfrm>
          <a:prstGeom prst="rect">
            <a:avLst/>
          </a:prstGeom>
        </p:spPr>
        <p:txBody>
          <a:bodyPr lIns="76800" tIns="38400" rIns="76800" bIns="38400"/>
          <a:lstStyle/>
          <a:p>
            <a:fld id="{4C4388EF-52D1-4258-9BE5-BCD010C7D4DE}" type="datetimeFigureOut">
              <a:rPr lang="zh-CN" altLang="en-US" smtClean="0"/>
            </a:fld>
            <a:endParaRPr lang="zh-CN" altLang="en-US"/>
          </a:p>
        </p:txBody>
      </p:sp>
      <p:sp>
        <p:nvSpPr>
          <p:cNvPr id="6" name="页脚占位符 5"/>
          <p:cNvSpPr>
            <a:spLocks noGrp="1"/>
          </p:cNvSpPr>
          <p:nvPr>
            <p:ph type="ftr" sz="quarter" idx="11"/>
          </p:nvPr>
        </p:nvSpPr>
        <p:spPr>
          <a:xfrm>
            <a:off x="3028950" y="6356351"/>
            <a:ext cx="3086100" cy="365125"/>
          </a:xfrm>
          <a:prstGeom prst="rect">
            <a:avLst/>
          </a:prstGeom>
        </p:spPr>
        <p:txBody>
          <a:bodyPr lIns="76800" tIns="38400" rIns="76800" bIns="38400"/>
          <a:lstStyle/>
          <a:p>
            <a:endParaRPr lang="zh-CN" altLang="en-US"/>
          </a:p>
        </p:txBody>
      </p:sp>
      <p:sp>
        <p:nvSpPr>
          <p:cNvPr id="7" name="灯片编号占位符 6"/>
          <p:cNvSpPr>
            <a:spLocks noGrp="1"/>
          </p:cNvSpPr>
          <p:nvPr>
            <p:ph type="sldNum" sz="quarter" idx="12"/>
          </p:nvPr>
        </p:nvSpPr>
        <p:spPr>
          <a:xfrm>
            <a:off x="6457951" y="6356351"/>
            <a:ext cx="2057400" cy="365125"/>
          </a:xfrm>
          <a:prstGeom prst="rect">
            <a:avLst/>
          </a:prstGeom>
        </p:spPr>
        <p:txBody>
          <a:bodyPr lIns="76800" tIns="38400" rIns="76800" bIns="38400"/>
          <a:lstStyle/>
          <a:p>
            <a:fld id="{3D3EE65E-57D2-4566-898C-4F2076833F8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image" Target="../media/image1.jpe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5" y="1"/>
            <a:ext cx="9143985" cy="6857999"/>
          </a:xfrm>
          <a:prstGeom prst="rect">
            <a:avLst/>
          </a:prstGeom>
        </p:spPr>
      </p:pic>
      <p:grpSp>
        <p:nvGrpSpPr>
          <p:cNvPr id="5" name="组合 4"/>
          <p:cNvGrpSpPr/>
          <p:nvPr userDrawn="1"/>
        </p:nvGrpSpPr>
        <p:grpSpPr>
          <a:xfrm>
            <a:off x="226037" y="219871"/>
            <a:ext cx="8686618" cy="6433372"/>
            <a:chOff x="336067" y="353191"/>
            <a:chExt cx="11482685" cy="6174268"/>
          </a:xfrm>
        </p:grpSpPr>
        <p:sp>
          <p:nvSpPr>
            <p:cNvPr id="3" name="矩形 2"/>
            <p:cNvSpPr/>
            <p:nvPr userDrawn="1"/>
          </p:nvSpPr>
          <p:spPr>
            <a:xfrm>
              <a:off x="336067" y="353191"/>
              <a:ext cx="11482685" cy="617426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 name="矩形 3"/>
            <p:cNvSpPr/>
            <p:nvPr userDrawn="1"/>
          </p:nvSpPr>
          <p:spPr>
            <a:xfrm>
              <a:off x="532437" y="520861"/>
              <a:ext cx="11111697" cy="5810491"/>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xStyles>
    <p:titleStyle>
      <a:lvl1pPr algn="l" defTabSz="768350" rtl="0" eaLnBrk="1" latinLnBrk="0" hangingPunct="1">
        <a:lnSpc>
          <a:spcPct val="90000"/>
        </a:lnSpc>
        <a:spcBef>
          <a:spcPct val="0"/>
        </a:spcBef>
        <a:buNone/>
        <a:defRPr sz="3700" kern="1200">
          <a:solidFill>
            <a:schemeClr val="tx1"/>
          </a:solidFill>
          <a:latin typeface="字魂59号-创粗黑" panose="00000500000000000000" pitchFamily="2" charset="-122"/>
          <a:ea typeface="字魂59号-创粗黑" panose="00000500000000000000" pitchFamily="2" charset="-122"/>
          <a:cs typeface="+mj-cs"/>
        </a:defRPr>
      </a:lvl1pPr>
    </p:titleStyle>
    <p:bodyStyle>
      <a:lvl1pPr marL="191770" indent="-191770" algn="l" defTabSz="768350" rtl="0" eaLnBrk="1" latinLnBrk="0" hangingPunct="1">
        <a:lnSpc>
          <a:spcPct val="90000"/>
        </a:lnSpc>
        <a:spcBef>
          <a:spcPts val="840"/>
        </a:spcBef>
        <a:buFont typeface="Arial" panose="020B0604020202020204" pitchFamily="34" charset="0"/>
        <a:buChar char="•"/>
        <a:defRPr sz="2400" kern="1200">
          <a:solidFill>
            <a:schemeClr val="tx1"/>
          </a:solidFill>
          <a:latin typeface="字魂59号-创粗黑" panose="00000500000000000000" pitchFamily="2" charset="-122"/>
          <a:ea typeface="字魂59号-创粗黑" panose="00000500000000000000" pitchFamily="2" charset="-122"/>
          <a:cs typeface="+mn-cs"/>
        </a:defRPr>
      </a:lvl1pPr>
      <a:lvl2pPr marL="575945" indent="-191770" algn="l" defTabSz="768350" rtl="0" eaLnBrk="1" latinLnBrk="0" hangingPunct="1">
        <a:lnSpc>
          <a:spcPct val="90000"/>
        </a:lnSpc>
        <a:spcBef>
          <a:spcPts val="420"/>
        </a:spcBef>
        <a:buFont typeface="Arial" panose="020B0604020202020204" pitchFamily="34" charset="0"/>
        <a:buChar char="•"/>
        <a:defRPr sz="2000" kern="1200">
          <a:solidFill>
            <a:schemeClr val="tx1"/>
          </a:solidFill>
          <a:latin typeface="字魂59号-创粗黑" panose="00000500000000000000" pitchFamily="2" charset="-122"/>
          <a:ea typeface="字魂59号-创粗黑" panose="00000500000000000000" pitchFamily="2" charset="-122"/>
          <a:cs typeface="+mn-cs"/>
        </a:defRPr>
      </a:lvl2pPr>
      <a:lvl3pPr marL="960120" indent="-191770" algn="l" defTabSz="768350" rtl="0" eaLnBrk="1" latinLnBrk="0" hangingPunct="1">
        <a:lnSpc>
          <a:spcPct val="90000"/>
        </a:lnSpc>
        <a:spcBef>
          <a:spcPts val="420"/>
        </a:spcBef>
        <a:buFont typeface="Arial" panose="020B0604020202020204" pitchFamily="34" charset="0"/>
        <a:buChar char="•"/>
        <a:defRPr sz="1700" kern="1200">
          <a:solidFill>
            <a:schemeClr val="tx1"/>
          </a:solidFill>
          <a:latin typeface="字魂59号-创粗黑" panose="00000500000000000000" pitchFamily="2" charset="-122"/>
          <a:ea typeface="字魂59号-创粗黑" panose="00000500000000000000" pitchFamily="2" charset="-122"/>
          <a:cs typeface="+mn-cs"/>
        </a:defRPr>
      </a:lvl3pPr>
      <a:lvl4pPr marL="1344295" indent="-191770" algn="l" defTabSz="768350" rtl="0" eaLnBrk="1" latinLnBrk="0" hangingPunct="1">
        <a:lnSpc>
          <a:spcPct val="90000"/>
        </a:lnSpc>
        <a:spcBef>
          <a:spcPts val="420"/>
        </a:spcBef>
        <a:buFont typeface="Arial" panose="020B0604020202020204" pitchFamily="34" charset="0"/>
        <a:buChar char="•"/>
        <a:defRPr sz="1500" kern="1200">
          <a:solidFill>
            <a:schemeClr val="tx1"/>
          </a:solidFill>
          <a:latin typeface="字魂59号-创粗黑" panose="00000500000000000000" pitchFamily="2" charset="-122"/>
          <a:ea typeface="字魂59号-创粗黑" panose="00000500000000000000" pitchFamily="2" charset="-122"/>
          <a:cs typeface="+mn-cs"/>
        </a:defRPr>
      </a:lvl4pPr>
      <a:lvl5pPr marL="1728470" indent="-191770" algn="l" defTabSz="768350" rtl="0" eaLnBrk="1" latinLnBrk="0" hangingPunct="1">
        <a:lnSpc>
          <a:spcPct val="90000"/>
        </a:lnSpc>
        <a:spcBef>
          <a:spcPts val="420"/>
        </a:spcBef>
        <a:buFont typeface="Arial" panose="020B0604020202020204" pitchFamily="34" charset="0"/>
        <a:buChar char="•"/>
        <a:defRPr sz="1500" kern="1200">
          <a:solidFill>
            <a:schemeClr val="tx1"/>
          </a:solidFill>
          <a:latin typeface="字魂59号-创粗黑" panose="00000500000000000000" pitchFamily="2" charset="-122"/>
          <a:ea typeface="字魂59号-创粗黑" panose="00000500000000000000" pitchFamily="2" charset="-122"/>
          <a:cs typeface="+mn-cs"/>
        </a:defRPr>
      </a:lvl5pPr>
      <a:lvl6pPr marL="2112010" indent="-191770" algn="l" defTabSz="76835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6pPr>
      <a:lvl7pPr marL="2496185" indent="-191770" algn="l" defTabSz="76835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7pPr>
      <a:lvl8pPr marL="2880360" indent="-191770" algn="l" defTabSz="76835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8pPr>
      <a:lvl9pPr marL="3264535" indent="-191770" algn="l" defTabSz="768350" rtl="0" eaLnBrk="1" latinLnBrk="0" hangingPunct="1">
        <a:lnSpc>
          <a:spcPct val="90000"/>
        </a:lnSpc>
        <a:spcBef>
          <a:spcPts val="420"/>
        </a:spcBef>
        <a:buFont typeface="Arial" panose="020B0604020202020204" pitchFamily="34" charset="0"/>
        <a:buChar char="•"/>
        <a:defRPr sz="1500" kern="1200">
          <a:solidFill>
            <a:schemeClr val="tx1"/>
          </a:solidFill>
          <a:latin typeface="+mn-lt"/>
          <a:ea typeface="+mn-ea"/>
          <a:cs typeface="+mn-cs"/>
        </a:defRPr>
      </a:lvl9pPr>
    </p:bodyStyle>
    <p:otherStyle>
      <a:defPPr>
        <a:defRPr lang="zh-CN"/>
      </a:defPPr>
      <a:lvl1pPr marL="0" algn="l" defTabSz="768350" rtl="0" eaLnBrk="1" latinLnBrk="0" hangingPunct="1">
        <a:defRPr sz="1500" kern="1200">
          <a:solidFill>
            <a:schemeClr val="tx1"/>
          </a:solidFill>
          <a:latin typeface="+mn-lt"/>
          <a:ea typeface="+mn-ea"/>
          <a:cs typeface="+mn-cs"/>
        </a:defRPr>
      </a:lvl1pPr>
      <a:lvl2pPr marL="384175" algn="l" defTabSz="768350" rtl="0" eaLnBrk="1" latinLnBrk="0" hangingPunct="1">
        <a:defRPr sz="1500" kern="1200">
          <a:solidFill>
            <a:schemeClr val="tx1"/>
          </a:solidFill>
          <a:latin typeface="+mn-lt"/>
          <a:ea typeface="+mn-ea"/>
          <a:cs typeface="+mn-cs"/>
        </a:defRPr>
      </a:lvl2pPr>
      <a:lvl3pPr marL="768350" algn="l" defTabSz="768350" rtl="0" eaLnBrk="1" latinLnBrk="0" hangingPunct="1">
        <a:defRPr sz="1500" kern="1200">
          <a:solidFill>
            <a:schemeClr val="tx1"/>
          </a:solidFill>
          <a:latin typeface="+mn-lt"/>
          <a:ea typeface="+mn-ea"/>
          <a:cs typeface="+mn-cs"/>
        </a:defRPr>
      </a:lvl3pPr>
      <a:lvl4pPr marL="1151890" algn="l" defTabSz="768350" rtl="0" eaLnBrk="1" latinLnBrk="0" hangingPunct="1">
        <a:defRPr sz="1500" kern="1200">
          <a:solidFill>
            <a:schemeClr val="tx1"/>
          </a:solidFill>
          <a:latin typeface="+mn-lt"/>
          <a:ea typeface="+mn-ea"/>
          <a:cs typeface="+mn-cs"/>
        </a:defRPr>
      </a:lvl4pPr>
      <a:lvl5pPr marL="1536065" algn="l" defTabSz="768350" rtl="0" eaLnBrk="1" latinLnBrk="0" hangingPunct="1">
        <a:defRPr sz="1500" kern="1200">
          <a:solidFill>
            <a:schemeClr val="tx1"/>
          </a:solidFill>
          <a:latin typeface="+mn-lt"/>
          <a:ea typeface="+mn-ea"/>
          <a:cs typeface="+mn-cs"/>
        </a:defRPr>
      </a:lvl5pPr>
      <a:lvl6pPr marL="1920240" algn="l" defTabSz="768350" rtl="0" eaLnBrk="1" latinLnBrk="0" hangingPunct="1">
        <a:defRPr sz="1500" kern="1200">
          <a:solidFill>
            <a:schemeClr val="tx1"/>
          </a:solidFill>
          <a:latin typeface="+mn-lt"/>
          <a:ea typeface="+mn-ea"/>
          <a:cs typeface="+mn-cs"/>
        </a:defRPr>
      </a:lvl6pPr>
      <a:lvl7pPr marL="2304415" algn="l" defTabSz="768350" rtl="0" eaLnBrk="1" latinLnBrk="0" hangingPunct="1">
        <a:defRPr sz="1500" kern="1200">
          <a:solidFill>
            <a:schemeClr val="tx1"/>
          </a:solidFill>
          <a:latin typeface="+mn-lt"/>
          <a:ea typeface="+mn-ea"/>
          <a:cs typeface="+mn-cs"/>
        </a:defRPr>
      </a:lvl7pPr>
      <a:lvl8pPr marL="2688590" algn="l" defTabSz="768350" rtl="0" eaLnBrk="1" latinLnBrk="0" hangingPunct="1">
        <a:defRPr sz="1500" kern="1200">
          <a:solidFill>
            <a:schemeClr val="tx1"/>
          </a:solidFill>
          <a:latin typeface="+mn-lt"/>
          <a:ea typeface="+mn-ea"/>
          <a:cs typeface="+mn-cs"/>
        </a:defRPr>
      </a:lvl8pPr>
      <a:lvl9pPr marL="3072130" algn="l" defTabSz="76835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tags" Target="../tags/tag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4.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2.xml"/><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tags" Target="../tags/tag6.xml"/></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2.xml"/><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tags" Target="../tags/tag7.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2.xml"/><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tags" Target="../tags/tag8.xml"/></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1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tags" Target="../tags/tag9.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6679"/>
            <a:ext cx="9144000" cy="6964679"/>
          </a:xfrm>
          <a:prstGeom prst="rect">
            <a:avLst/>
          </a:prstGeom>
        </p:spPr>
      </p:pic>
      <p:grpSp>
        <p:nvGrpSpPr>
          <p:cNvPr id="2" name="组合 1"/>
          <p:cNvGrpSpPr/>
          <p:nvPr/>
        </p:nvGrpSpPr>
        <p:grpSpPr>
          <a:xfrm>
            <a:off x="1257330" y="1037192"/>
            <a:ext cx="6629339" cy="4477528"/>
            <a:chOff x="1707933" y="900241"/>
            <a:chExt cx="6263640" cy="2956560"/>
          </a:xfrm>
        </p:grpSpPr>
        <p:sp>
          <p:nvSpPr>
            <p:cNvPr id="12" name="矩形 11"/>
            <p:cNvSpPr/>
            <p:nvPr/>
          </p:nvSpPr>
          <p:spPr>
            <a:xfrm>
              <a:off x="1707933" y="900241"/>
              <a:ext cx="6263640" cy="2956560"/>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13" name="矩形 12"/>
            <p:cNvSpPr/>
            <p:nvPr/>
          </p:nvSpPr>
          <p:spPr>
            <a:xfrm>
              <a:off x="1867953" y="1045021"/>
              <a:ext cx="5943600" cy="2667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grpSp>
      <p:sp>
        <p:nvSpPr>
          <p:cNvPr id="5" name="文本框 4"/>
          <p:cNvSpPr txBox="1"/>
          <p:nvPr/>
        </p:nvSpPr>
        <p:spPr>
          <a:xfrm>
            <a:off x="1875342" y="1876630"/>
            <a:ext cx="5374246" cy="923936"/>
          </a:xfrm>
          <a:prstGeom prst="rect">
            <a:avLst/>
          </a:prstGeom>
          <a:noFill/>
        </p:spPr>
        <p:txBody>
          <a:bodyPr wrap="square" lIns="76800" tIns="38400" rIns="76800" bIns="38400" rtlCol="0">
            <a:spAutoFit/>
          </a:bodyPr>
          <a:lstStyle/>
          <a:p>
            <a:pPr algn="ctr"/>
            <a:r>
              <a:rPr lang="zh-CN" altLang="en-US" sz="5500" dirty="0">
                <a:solidFill>
                  <a:schemeClr val="accent1">
                    <a:lumMod val="75000"/>
                  </a:schemeClr>
                </a:solidFill>
                <a:latin typeface="黑体" panose="02010609060101010101" charset="-122"/>
                <a:ea typeface="黑体" panose="02010609060101010101" charset="-122"/>
                <a:sym typeface="华文细黑" panose="02010600040101010101" charset="-122"/>
              </a:rPr>
              <a:t>图像风格迁移</a:t>
            </a:r>
            <a:endParaRPr lang="zh-CN" altLang="en-US" sz="5500" dirty="0">
              <a:solidFill>
                <a:srgbClr val="5AA197"/>
              </a:solidFill>
              <a:latin typeface="黑体" panose="02010609060101010101" charset="-122"/>
              <a:ea typeface="黑体" panose="02010609060101010101" charset="-122"/>
              <a:sym typeface="华文细黑" panose="02010600040101010101" charset="-122"/>
            </a:endParaRPr>
          </a:p>
        </p:txBody>
      </p:sp>
      <p:sp>
        <p:nvSpPr>
          <p:cNvPr id="14" name="TextBox 13"/>
          <p:cNvSpPr txBox="1"/>
          <p:nvPr/>
        </p:nvSpPr>
        <p:spPr>
          <a:xfrm>
            <a:off x="2753360" y="3275956"/>
            <a:ext cx="3251200" cy="1568450"/>
          </a:xfrm>
          <a:prstGeom prst="rect">
            <a:avLst/>
          </a:prstGeom>
          <a:noFill/>
        </p:spPr>
        <p:txBody>
          <a:bodyPr wrap="square" rtlCol="0">
            <a:spAutoFit/>
          </a:bodyPr>
          <a:lstStyle/>
          <a:p>
            <a:r>
              <a:rPr lang="zh-CN" altLang="en-US" sz="2400" b="1"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第</a:t>
            </a:r>
            <a:r>
              <a:rPr lang="en-US" altLang="zh-CN" sz="2400" dirty="0">
                <a:latin typeface="黑体" panose="02010609060101010101" charset="-122"/>
                <a:ea typeface="黑体" panose="02010609060101010101" charset="-122"/>
              </a:rPr>
              <a:t>22</a:t>
            </a:r>
            <a:r>
              <a:rPr lang="zh-CN" altLang="en-US" sz="2400" dirty="0">
                <a:latin typeface="黑体" panose="02010609060101010101" charset="-122"/>
                <a:ea typeface="黑体" panose="02010609060101010101" charset="-122"/>
              </a:rPr>
              <a:t>组</a:t>
            </a:r>
            <a:r>
              <a:rPr lang="en-US" altLang="zh-CN" sz="2400" dirty="0">
                <a:latin typeface="黑体" panose="02010609060101010101" charset="-122"/>
                <a:ea typeface="黑体" panose="02010609060101010101" charset="-122"/>
              </a:rPr>
              <a:t>:</a:t>
            </a:r>
            <a:r>
              <a:rPr lang="zh-CN" altLang="en-US" sz="2400" dirty="0">
                <a:latin typeface="黑体" panose="02010609060101010101" charset="-122"/>
                <a:ea typeface="黑体" panose="02010609060101010101" charset="-122"/>
              </a:rPr>
              <a:t>叶 源</a:t>
            </a:r>
            <a:endParaRPr lang="en-US" altLang="zh-CN" sz="2400" dirty="0">
              <a:latin typeface="黑体" panose="02010609060101010101" charset="-122"/>
              <a:ea typeface="黑体" panose="02010609060101010101" charset="-122"/>
            </a:endParaRPr>
          </a:p>
          <a:p>
            <a:pPr algn="ctr"/>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张靖湟</a:t>
            </a:r>
            <a:endParaRPr lang="en-US" altLang="zh-CN" sz="2400" dirty="0">
              <a:latin typeface="黑体" panose="02010609060101010101" charset="-122"/>
              <a:ea typeface="黑体" panose="02010609060101010101" charset="-122"/>
            </a:endParaRPr>
          </a:p>
          <a:p>
            <a:pPr algn="ctr"/>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蔡子锋</a:t>
            </a:r>
            <a:endParaRPr lang="en-US" altLang="zh-CN" sz="2400" dirty="0">
              <a:latin typeface="黑体" panose="02010609060101010101" charset="-122"/>
              <a:ea typeface="黑体" panose="02010609060101010101" charset="-122"/>
            </a:endParaRPr>
          </a:p>
          <a:p>
            <a:pPr algn="ctr"/>
            <a:r>
              <a:rPr lang="zh-CN" altLang="en-US" sz="2400" dirty="0">
                <a:latin typeface="黑体" panose="02010609060101010101" charset="-122"/>
                <a:ea typeface="黑体" panose="02010609060101010101" charset="-122"/>
              </a:rPr>
              <a:t>     李泽涵</a:t>
            </a:r>
            <a:endParaRPr lang="zh-CN" altLang="en-US" sz="24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5"/>
                                        </p:tgtEl>
                                        <p:attrNameLst>
                                          <p:attrName>ppt_y</p:attrName>
                                        </p:attrNameLst>
                                      </p:cBhvr>
                                      <p:tavLst>
                                        <p:tav tm="0">
                                          <p:val>
                                            <p:strVal val="#ppt_y"/>
                                          </p:val>
                                        </p:tav>
                                        <p:tav tm="100000">
                                          <p:val>
                                            <p:strVal val="#ppt_y"/>
                                          </p:val>
                                        </p:tav>
                                      </p:tavLst>
                                    </p:anim>
                                    <p:anim calcmode="lin" valueType="num">
                                      <p:cBhvr>
                                        <p:cTn id="15"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16955"/>
            <a:ext cx="3419475" cy="514410"/>
            <a:chOff x="1130300" y="793571"/>
            <a:chExt cx="4284955" cy="514529"/>
          </a:xfrm>
        </p:grpSpPr>
        <p:sp>
          <p:nvSpPr>
            <p:cNvPr id="8" name="TextBox 8"/>
            <p:cNvSpPr txBox="1">
              <a:spLocks noChangeArrowheads="1"/>
            </p:cNvSpPr>
            <p:nvPr/>
          </p:nvSpPr>
          <p:spPr bwMode="auto">
            <a:xfrm>
              <a:off x="1130300" y="793571"/>
              <a:ext cx="4284955" cy="36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风格损失函数</a:t>
              </a:r>
              <a:endParaRPr lang="en-US" altLang="zh-CN"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 name="图片 3" descr="图形用户界面, 文本, 信件&#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3424" y="1276443"/>
            <a:ext cx="8150268" cy="37047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16955"/>
            <a:ext cx="3419475" cy="514410"/>
            <a:chOff x="1130300" y="793571"/>
            <a:chExt cx="4284955" cy="514529"/>
          </a:xfrm>
        </p:grpSpPr>
        <p:sp>
          <p:nvSpPr>
            <p:cNvPr id="8" name="TextBox 8"/>
            <p:cNvSpPr txBox="1">
              <a:spLocks noChangeArrowheads="1"/>
            </p:cNvSpPr>
            <p:nvPr/>
          </p:nvSpPr>
          <p:spPr bwMode="auto">
            <a:xfrm>
              <a:off x="1130300" y="793571"/>
              <a:ext cx="4284955" cy="36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风格损失函数</a:t>
              </a:r>
              <a:endParaRPr lang="en-US" altLang="zh-CN"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4" name="图片 3" descr="图示&#10;&#10;描述已自动生成"/>
          <p:cNvPicPr>
            <a:picLocks noChangeAspect="1"/>
          </p:cNvPicPr>
          <p:nvPr/>
        </p:nvPicPr>
        <p:blipFill rotWithShape="1">
          <a:blip r:embed="rId1">
            <a:extLst>
              <a:ext uri="{28A0092B-C50C-407E-A947-70E740481C1C}">
                <a14:useLocalDpi xmlns:a14="http://schemas.microsoft.com/office/drawing/2010/main" val="0"/>
              </a:ext>
            </a:extLst>
          </a:blip>
          <a:srcRect b="15431"/>
          <a:stretch>
            <a:fillRect/>
          </a:stretch>
        </p:blipFill>
        <p:spPr>
          <a:xfrm>
            <a:off x="758587" y="1382378"/>
            <a:ext cx="6924624" cy="35123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16955"/>
            <a:ext cx="3419475" cy="514410"/>
            <a:chOff x="1130300" y="793571"/>
            <a:chExt cx="4284955" cy="514529"/>
          </a:xfrm>
        </p:grpSpPr>
        <p:sp>
          <p:nvSpPr>
            <p:cNvPr id="8" name="TextBox 8"/>
            <p:cNvSpPr txBox="1">
              <a:spLocks noChangeArrowheads="1"/>
            </p:cNvSpPr>
            <p:nvPr/>
          </p:nvSpPr>
          <p:spPr bwMode="auto">
            <a:xfrm>
              <a:off x="1130300" y="793571"/>
              <a:ext cx="4284955" cy="36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风格损失函数</a:t>
              </a:r>
              <a:endParaRPr lang="en-US" altLang="zh-CN"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a:stretch>
            <a:fillRect/>
          </a:stretch>
        </p:blipFill>
        <p:spPr>
          <a:xfrm>
            <a:off x="424670" y="1770123"/>
            <a:ext cx="8145589" cy="2445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16955"/>
            <a:ext cx="3419475" cy="514410"/>
            <a:chOff x="1130300" y="793571"/>
            <a:chExt cx="4284955" cy="514529"/>
          </a:xfrm>
        </p:grpSpPr>
        <p:sp>
          <p:nvSpPr>
            <p:cNvPr id="8" name="TextBox 8"/>
            <p:cNvSpPr txBox="1">
              <a:spLocks noChangeArrowheads="1"/>
            </p:cNvSpPr>
            <p:nvPr/>
          </p:nvSpPr>
          <p:spPr bwMode="auto">
            <a:xfrm>
              <a:off x="1130300" y="793571"/>
              <a:ext cx="4284955" cy="36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风格损失函数</a:t>
              </a:r>
              <a:endParaRPr lang="en-US" altLang="zh-CN"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2" name="图片 1"/>
          <p:cNvPicPr>
            <a:picLocks noChangeAspect="1"/>
          </p:cNvPicPr>
          <p:nvPr/>
        </p:nvPicPr>
        <p:blipFill>
          <a:blip r:embed="rId1"/>
          <a:stretch>
            <a:fillRect/>
          </a:stretch>
        </p:blipFill>
        <p:spPr>
          <a:xfrm>
            <a:off x="381524" y="1131365"/>
            <a:ext cx="8380952" cy="1723810"/>
          </a:xfrm>
          <a:prstGeom prst="rect">
            <a:avLst/>
          </a:prstGeom>
        </p:spPr>
      </p:pic>
      <p:pic>
        <p:nvPicPr>
          <p:cNvPr id="6" name="图片 5" descr="图形用户界面, 文本, 应用程序&#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305" y="2838424"/>
            <a:ext cx="5846402" cy="28882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8242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模型中的关键参数</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281305" y="1131570"/>
            <a:ext cx="8581390" cy="5631180"/>
          </a:xfrm>
          <a:prstGeom prst="rect">
            <a:avLst/>
          </a:prstGeom>
          <a:noFill/>
        </p:spPr>
        <p:txBody>
          <a:bodyPr wrap="square" rtlCol="0">
            <a:spAutoFit/>
          </a:bodyPr>
          <a:lstStyle/>
          <a:p>
            <a:r>
              <a:rPr lang="zh-CN" altLang="en-US" sz="2000" dirty="0">
                <a:latin typeface="黑体" panose="02010609060101010101" charset="-122"/>
                <a:ea typeface="黑体" panose="02010609060101010101" charset="-122"/>
                <a:cs typeface="黑体" panose="02010609060101010101" charset="-122"/>
              </a:rPr>
              <a:t>--content_img：内容图像的文件名。示例：lion.jpg</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--content_img_dir：内容映像的相对或绝对目录路径。默认值：./image_input</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--style_imgs：样式图像的文件名。要使用多个样式图像，请传递以空格分隔的列表。 示例：--style_imgs starry-night.jpg</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--style_imgs_weights：每个样式图像的混合权重。 默认值 :( 1.0仅假设1个样式图像）</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--style_imgs_dir：样式图像的相对或绝对目录路径。默认值：./styles</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--init_img_type：用于初始化网络的映像。选择：content，random，style。默认值：content</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--max_size：输入图像的最大宽度或高度。默认值：512</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--content_weight：内容丢失功能的权重。默认值：5e0</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--style_weight：风格损失功能的重量。默认值：1e4</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--tv_weight：总变分损失函数的权重。默认值：1e-3</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--temporal_weight：时间损失函数的权重。默认值：2e2</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--content_layers：用于内容图像的以空格分隔的 VGG-19图层名称。默认值：conv4_2</a:t>
            </a:r>
            <a:endParaRPr lang="zh-CN" altLang="en-US" sz="2000" dirty="0">
              <a:latin typeface="黑体" panose="02010609060101010101" charset="-122"/>
              <a:ea typeface="黑体" panose="02010609060101010101" charset="-122"/>
              <a:cs typeface="黑体" panose="02010609060101010101" charset="-122"/>
            </a:endParaRPr>
          </a:p>
          <a:p>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8242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模型中的关键参数</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281305" y="1131570"/>
            <a:ext cx="8581390" cy="5323205"/>
          </a:xfrm>
          <a:prstGeom prst="rect">
            <a:avLst/>
          </a:prstGeom>
          <a:noFill/>
        </p:spPr>
        <p:txBody>
          <a:bodyPr wrap="square" rtlCol="0">
            <a:spAutoFit/>
          </a:bodyPr>
          <a:lstStyle/>
          <a:p>
            <a:r>
              <a:rPr lang="zh-CN" altLang="en-US" sz="2000">
                <a:latin typeface="黑体" panose="02010609060101010101" charset="-122"/>
                <a:ea typeface="黑体" panose="02010609060101010101" charset="-122"/>
                <a:cs typeface="黑体" panose="02010609060101010101" charset="-122"/>
              </a:rPr>
              <a:t>--style_layers：用于样式图像的以空格分隔的 VGG-19图层名称。默认值：relu1_1 relu2_1 relu3_1 relu4_1 relu5_1</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--content_layer_weights：每个内容层的空间分隔权重与内容丢失。默认值：1.0</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--style_layer_weights：每个样式图层的空间分隔权重丢失。默认值：0.2 0.2 0.2 0.2 0.2</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--original_colors：布尔标志，指示样式是否已传输但不是颜色。</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--color_convert_type：用于亮度匹配转换为原始颜色的颜色空间（YUV，YCrCb，CIE L * u * v *，CIE L * a * b *）。选择：yuv，ycrcb，luv，lab。默认值：yuv</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--style_mask：布尔标志，指示样式是否转移到蒙版区域。</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--style_mask_imgs：样式掩码图像的文件名（例如:) face_mask.png。要使用多个样式蒙版图像，请传递以空格分隔的列表。 示例：--style_mask_imgs face_mask.png face_mask_inv.png</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--noise_ratio：如果网络初始化，内容图像和噪声图像之间的插值random。默认值：1.0</a:t>
            </a:r>
            <a:endParaRPr lang="zh-CN" altLang="en-US" sz="2000">
              <a:latin typeface="黑体" panose="02010609060101010101" charset="-122"/>
              <a:ea typeface="黑体" panose="02010609060101010101" charset="-122"/>
              <a:cs typeface="黑体" panose="02010609060101010101" charset="-122"/>
            </a:endParaRPr>
          </a:p>
          <a:p>
            <a:r>
              <a:rPr lang="zh-CN" altLang="en-US" sz="2000">
                <a:latin typeface="黑体" panose="02010609060101010101" charset="-122"/>
                <a:ea typeface="黑体" panose="02010609060101010101" charset="-122"/>
                <a:cs typeface="黑体" panose="02010609060101010101" charset="-122"/>
              </a:rPr>
              <a:t>--seed：随机数生成器的种子。默认值：0</a:t>
            </a:r>
            <a:endParaRPr lang="zh-CN" altLang="en-US" sz="200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8242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模型中的关键参数</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281305" y="1131570"/>
            <a:ext cx="8581390" cy="3785652"/>
          </a:xfrm>
          <a:prstGeom prst="rect">
            <a:avLst/>
          </a:prstGeom>
          <a:noFill/>
        </p:spPr>
        <p:txBody>
          <a:bodyPr wrap="square" rtlCol="0">
            <a:spAutoFit/>
          </a:bodyPr>
          <a:lstStyle/>
          <a:p>
            <a:r>
              <a:rPr lang="zh-CN" altLang="en-US" sz="2000" dirty="0">
                <a:latin typeface="黑体" panose="02010609060101010101" charset="-122"/>
                <a:ea typeface="黑体" panose="02010609060101010101" charset="-122"/>
                <a:cs typeface="黑体" panose="02010609060101010101" charset="-122"/>
              </a:rPr>
              <a:t>--model_weights：VGG-19网络的权重和偏差。默认值：imagenet-vgg-verydeep-19.mat</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--pooling_type：卷积神经网络中的池化类型。选择：avg，max。默认值：avg</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--device：GPU或CPU设备。选择：/gpu:0 /cpu:0。默认值：/gpu:0</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--img_output_dir：将输出写入的目录。 默认值：./image_output</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--img_name：输出图像的文件名。默认值：result</a:t>
            </a:r>
            <a:endParaRPr lang="zh-CN" altLang="en-US"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--verbose：布尔标志，指示是否应将语句打印到控制台。</a:t>
            </a:r>
            <a:endParaRPr lang="en-US" altLang="zh-CN" sz="2000" dirty="0">
              <a:latin typeface="黑体" panose="02010609060101010101" charset="-122"/>
              <a:ea typeface="黑体" panose="02010609060101010101" charset="-122"/>
              <a:cs typeface="黑体" panose="02010609060101010101" charset="-122"/>
            </a:endParaRPr>
          </a:p>
          <a:p>
            <a:r>
              <a:rPr lang="zh-CN" altLang="en-US" sz="2000" dirty="0">
                <a:latin typeface="黑体" panose="02010609060101010101" charset="-122"/>
                <a:ea typeface="黑体" panose="02010609060101010101" charset="-122"/>
                <a:cs typeface="黑体" panose="02010609060101010101" charset="-122"/>
              </a:rPr>
              <a:t>命令行输入：</a:t>
            </a:r>
            <a:r>
              <a:rPr lang="en-US" altLang="zh-CN" sz="2000" dirty="0">
                <a:latin typeface="黑体" panose="02010609060101010101" charset="-122"/>
                <a:ea typeface="黑体" panose="02010609060101010101" charset="-122"/>
                <a:cs typeface="黑体" panose="02010609060101010101" charset="-122"/>
              </a:rPr>
              <a:t>python neural_style.py --</a:t>
            </a:r>
            <a:r>
              <a:rPr lang="en-US" altLang="zh-CN" sz="2000" dirty="0" err="1">
                <a:latin typeface="黑体" panose="02010609060101010101" charset="-122"/>
                <a:ea typeface="黑体" panose="02010609060101010101" charset="-122"/>
                <a:cs typeface="黑体" panose="02010609060101010101" charset="-122"/>
              </a:rPr>
              <a:t>content_img</a:t>
            </a:r>
            <a:r>
              <a:rPr lang="en-US" altLang="zh-CN" sz="2000" dirty="0">
                <a:latin typeface="黑体" panose="02010609060101010101" charset="-122"/>
                <a:ea typeface="黑体" panose="02010609060101010101" charset="-122"/>
                <a:cs typeface="黑体" panose="02010609060101010101" charset="-122"/>
              </a:rPr>
              <a:t> </a:t>
            </a:r>
            <a:r>
              <a:rPr lang="en-US" altLang="zh-CN" sz="2000" dirty="0">
                <a:solidFill>
                  <a:srgbClr val="FF0000"/>
                </a:solidFill>
                <a:latin typeface="黑体" panose="02010609060101010101" charset="-122"/>
                <a:ea typeface="黑体" panose="02010609060101010101" charset="-122"/>
                <a:cs typeface="黑体" panose="02010609060101010101" charset="-122"/>
              </a:rPr>
              <a:t>csdn.jpg </a:t>
            </a:r>
            <a:r>
              <a:rPr lang="en-US" altLang="zh-CN" sz="2000" dirty="0">
                <a:latin typeface="黑体" panose="02010609060101010101" charset="-122"/>
                <a:ea typeface="黑体" panose="02010609060101010101" charset="-122"/>
                <a:cs typeface="黑体" panose="02010609060101010101" charset="-122"/>
              </a:rPr>
              <a:t>--</a:t>
            </a:r>
            <a:r>
              <a:rPr lang="en-US" altLang="zh-CN" sz="2000" dirty="0" err="1">
                <a:latin typeface="黑体" panose="02010609060101010101" charset="-122"/>
                <a:ea typeface="黑体" panose="02010609060101010101" charset="-122"/>
                <a:cs typeface="黑体" panose="02010609060101010101" charset="-122"/>
              </a:rPr>
              <a:t>style_imgs</a:t>
            </a:r>
            <a:r>
              <a:rPr lang="en-US" altLang="zh-CN" sz="2000" dirty="0">
                <a:latin typeface="黑体" panose="02010609060101010101" charset="-122"/>
                <a:ea typeface="黑体" panose="02010609060101010101" charset="-122"/>
                <a:cs typeface="黑体" panose="02010609060101010101" charset="-122"/>
              </a:rPr>
              <a:t> </a:t>
            </a:r>
            <a:r>
              <a:rPr lang="en-US" altLang="zh-CN" sz="2000" dirty="0">
                <a:solidFill>
                  <a:srgbClr val="FF0000"/>
                </a:solidFill>
                <a:latin typeface="黑体" panose="02010609060101010101" charset="-122"/>
                <a:ea typeface="黑体" panose="02010609060101010101" charset="-122"/>
                <a:cs typeface="黑体" panose="02010609060101010101" charset="-122"/>
              </a:rPr>
              <a:t>the_scream.jpg</a:t>
            </a:r>
            <a:r>
              <a:rPr lang="en-US" altLang="zh-CN" sz="2000" dirty="0">
                <a:latin typeface="黑体" panose="02010609060101010101" charset="-122"/>
                <a:ea typeface="黑体" panose="02010609060101010101" charset="-122"/>
                <a:cs typeface="黑体" panose="02010609060101010101" charset="-122"/>
              </a:rPr>
              <a:t> --</a:t>
            </a:r>
            <a:r>
              <a:rPr lang="en-US" altLang="zh-CN" sz="2000" dirty="0" err="1">
                <a:latin typeface="黑体" panose="02010609060101010101" charset="-122"/>
                <a:ea typeface="黑体" panose="02010609060101010101" charset="-122"/>
                <a:cs typeface="黑体" panose="02010609060101010101" charset="-122"/>
              </a:rPr>
              <a:t>max_size</a:t>
            </a:r>
            <a:r>
              <a:rPr lang="en-US" altLang="zh-CN" sz="2000" dirty="0">
                <a:latin typeface="黑体" panose="02010609060101010101" charset="-122"/>
                <a:ea typeface="黑体" panose="02010609060101010101" charset="-122"/>
                <a:cs typeface="黑体" panose="02010609060101010101" charset="-122"/>
              </a:rPr>
              <a:t> 620 --</a:t>
            </a:r>
            <a:r>
              <a:rPr lang="en-US" altLang="zh-CN" sz="2000" dirty="0" err="1">
                <a:latin typeface="黑体" panose="02010609060101010101" charset="-122"/>
                <a:ea typeface="黑体" panose="02010609060101010101" charset="-122"/>
                <a:cs typeface="黑体" panose="02010609060101010101" charset="-122"/>
              </a:rPr>
              <a:t>max_iterations</a:t>
            </a:r>
            <a:r>
              <a:rPr lang="en-US" altLang="zh-CN" sz="2000" dirty="0">
                <a:latin typeface="黑体" panose="02010609060101010101" charset="-122"/>
                <a:ea typeface="黑体" panose="02010609060101010101" charset="-122"/>
                <a:cs typeface="黑体" panose="02010609060101010101" charset="-122"/>
              </a:rPr>
              <a:t> </a:t>
            </a:r>
            <a:r>
              <a:rPr lang="en-US" altLang="zh-CN" sz="2000" dirty="0">
                <a:solidFill>
                  <a:srgbClr val="FF0000"/>
                </a:solidFill>
                <a:latin typeface="黑体" panose="02010609060101010101" charset="-122"/>
                <a:ea typeface="黑体" panose="02010609060101010101" charset="-122"/>
                <a:cs typeface="黑体" panose="02010609060101010101" charset="-122"/>
              </a:rPr>
              <a:t>100</a:t>
            </a:r>
            <a:r>
              <a:rPr lang="en-US" altLang="zh-CN" sz="2000" dirty="0">
                <a:latin typeface="黑体" panose="02010609060101010101" charset="-122"/>
                <a:ea typeface="黑体" panose="02010609060101010101" charset="-122"/>
                <a:cs typeface="黑体" panose="02010609060101010101" charset="-122"/>
              </a:rPr>
              <a:t>  --device /cpu:0 --verbose</a:t>
            </a:r>
            <a:endParaRPr lang="zh-CN" altLang="en-US" sz="2000" dirty="0">
              <a:latin typeface="黑体" panose="02010609060101010101" charset="-122"/>
              <a:ea typeface="黑体" panose="02010609060101010101" charset="-122"/>
              <a:cs typeface="黑体" panose="02010609060101010101" charset="-122"/>
            </a:endParaRPr>
          </a:p>
          <a:p>
            <a:endParaRPr lang="zh-CN" altLang="en-US" sz="2000" dirty="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 y="1"/>
            <a:ext cx="9143985" cy="6857999"/>
          </a:xfrm>
          <a:prstGeom prst="rect">
            <a:avLst/>
          </a:prstGeom>
        </p:spPr>
      </p:pic>
      <p:sp>
        <p:nvSpPr>
          <p:cNvPr id="3" name="矩形 2"/>
          <p:cNvSpPr/>
          <p:nvPr/>
        </p:nvSpPr>
        <p:spPr>
          <a:xfrm>
            <a:off x="1620097" y="1424220"/>
            <a:ext cx="5902047" cy="3714508"/>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4" name="矩形 3"/>
          <p:cNvSpPr/>
          <p:nvPr/>
        </p:nvSpPr>
        <p:spPr>
          <a:xfrm>
            <a:off x="1775600" y="1596941"/>
            <a:ext cx="5600482" cy="33507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6" name="文本框 5"/>
          <p:cNvSpPr txBox="1"/>
          <p:nvPr/>
        </p:nvSpPr>
        <p:spPr>
          <a:xfrm>
            <a:off x="2505427" y="2456581"/>
            <a:ext cx="4101677" cy="922020"/>
          </a:xfrm>
          <a:prstGeom prst="rect">
            <a:avLst/>
          </a:prstGeom>
          <a:noFill/>
        </p:spPr>
        <p:txBody>
          <a:bodyPr wrap="square" lIns="76800" tIns="38400" rIns="76800" bIns="38400" rtlCol="0">
            <a:spAutoFit/>
          </a:bodyPr>
          <a:lstStyle/>
          <a:p>
            <a:pPr algn="ctr"/>
            <a:r>
              <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rPr>
              <a:t>实验结果</a:t>
            </a:r>
            <a:endPar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endParaRPr>
          </a:p>
        </p:txBody>
      </p:sp>
      <p:grpSp>
        <p:nvGrpSpPr>
          <p:cNvPr id="11" name="组合 10"/>
          <p:cNvGrpSpPr/>
          <p:nvPr/>
        </p:nvGrpSpPr>
        <p:grpSpPr>
          <a:xfrm>
            <a:off x="7330967" y="5788827"/>
            <a:ext cx="1040130" cy="289560"/>
            <a:chOff x="9773350" y="5790167"/>
            <a:chExt cx="1386659" cy="289627"/>
          </a:xfrm>
        </p:grpSpPr>
        <p:sp>
          <p:nvSpPr>
            <p:cNvPr id="8" name="椭圆 7"/>
            <p:cNvSpPr/>
            <p:nvPr/>
          </p:nvSpPr>
          <p:spPr>
            <a:xfrm>
              <a:off x="9773350"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9" name="椭圆 8"/>
            <p:cNvSpPr/>
            <p:nvPr/>
          </p:nvSpPr>
          <p:spPr>
            <a:xfrm>
              <a:off x="10321918"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10" name="椭圆 9"/>
            <p:cNvSpPr/>
            <p:nvPr/>
          </p:nvSpPr>
          <p:spPr>
            <a:xfrm>
              <a:off x="10870487"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7480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单种风格转化图片</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p:nvPr>
            <p:custDataLst>
              <p:tags r:id="rId1"/>
            </p:custDataLst>
          </p:nvPr>
        </p:nvGraphicFramePr>
        <p:xfrm>
          <a:off x="391160" y="1456055"/>
          <a:ext cx="8361045" cy="387985"/>
        </p:xfrm>
        <a:graphic>
          <a:graphicData uri="http://schemas.openxmlformats.org/drawingml/2006/table">
            <a:tbl>
              <a:tblPr firstRow="1" bandRow="1">
                <a:tableStyleId>{5C22544A-7EE6-4342-B048-85BDC9FD1C3A}</a:tableStyleId>
              </a:tblPr>
              <a:tblGrid>
                <a:gridCol w="2787015"/>
                <a:gridCol w="2787015"/>
                <a:gridCol w="2787015"/>
              </a:tblGrid>
              <a:tr h="387985">
                <a:tc>
                  <a:txBody>
                    <a:bodyPr/>
                    <a:lstStyle/>
                    <a:p>
                      <a:pPr>
                        <a:buNone/>
                      </a:pPr>
                      <a:r>
                        <a:rPr lang="zh-CN" altLang="en-US"/>
                        <a:t>模型的风格图片</a:t>
                      </a:r>
                      <a:endParaRPr lang="zh-CN" altLang="en-US"/>
                    </a:p>
                  </a:txBody>
                  <a:tcPr/>
                </a:tc>
                <a:tc>
                  <a:txBody>
                    <a:bodyPr/>
                    <a:lstStyle/>
                    <a:p>
                      <a:pPr>
                        <a:buNone/>
                      </a:pPr>
                      <a:r>
                        <a:rPr lang="zh-CN" altLang="en-US"/>
                        <a:t>被迁移的图片</a:t>
                      </a:r>
                      <a:endParaRPr lang="zh-CN" altLang="en-US"/>
                    </a:p>
                  </a:txBody>
                  <a:tcPr/>
                </a:tc>
                <a:tc>
                  <a:txBody>
                    <a:bodyPr/>
                    <a:lstStyle/>
                    <a:p>
                      <a:pPr>
                        <a:buNone/>
                      </a:pPr>
                      <a:r>
                        <a:rPr lang="zh-CN" altLang="en-US"/>
                        <a:t>迁移后的图片</a:t>
                      </a:r>
                      <a:endParaRPr lang="zh-CN" altLang="en-US"/>
                    </a:p>
                  </a:txBody>
                  <a:tcPr/>
                </a:tc>
              </a:tr>
            </a:tbl>
          </a:graphicData>
        </a:graphic>
      </p:graphicFrame>
      <p:pic>
        <p:nvPicPr>
          <p:cNvPr id="2" name="图片 1" descr="content"/>
          <p:cNvPicPr>
            <a:picLocks noChangeAspect="1"/>
          </p:cNvPicPr>
          <p:nvPr/>
        </p:nvPicPr>
        <p:blipFill>
          <a:blip r:embed="rId2"/>
          <a:stretch>
            <a:fillRect/>
          </a:stretch>
        </p:blipFill>
        <p:spPr>
          <a:xfrm>
            <a:off x="3211195" y="2089150"/>
            <a:ext cx="2720975" cy="2720975"/>
          </a:xfrm>
          <a:prstGeom prst="rect">
            <a:avLst/>
          </a:prstGeom>
        </p:spPr>
      </p:pic>
      <p:pic>
        <p:nvPicPr>
          <p:cNvPr id="4" name="图片 3" descr="style_0"/>
          <p:cNvPicPr>
            <a:picLocks noChangeAspect="1"/>
          </p:cNvPicPr>
          <p:nvPr/>
        </p:nvPicPr>
        <p:blipFill>
          <a:blip r:embed="rId3"/>
          <a:stretch>
            <a:fillRect/>
          </a:stretch>
        </p:blipFill>
        <p:spPr>
          <a:xfrm>
            <a:off x="504190" y="2130425"/>
            <a:ext cx="2461260" cy="2461260"/>
          </a:xfrm>
          <a:prstGeom prst="rect">
            <a:avLst/>
          </a:prstGeom>
        </p:spPr>
      </p:pic>
      <p:pic>
        <p:nvPicPr>
          <p:cNvPr id="6" name="图片 5" descr="result"/>
          <p:cNvPicPr>
            <a:picLocks noChangeAspect="1"/>
          </p:cNvPicPr>
          <p:nvPr/>
        </p:nvPicPr>
        <p:blipFill>
          <a:blip r:embed="rId4"/>
          <a:stretch>
            <a:fillRect/>
          </a:stretch>
        </p:blipFill>
        <p:spPr>
          <a:xfrm>
            <a:off x="6054725" y="2176145"/>
            <a:ext cx="2546350" cy="2546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97783" y="657149"/>
            <a:ext cx="3919420" cy="1266266"/>
            <a:chOff x="-2088063" y="-424332"/>
            <a:chExt cx="6710863" cy="1732432"/>
          </a:xfrm>
        </p:grpSpPr>
        <p:sp>
          <p:nvSpPr>
            <p:cNvPr id="8" name="TextBox 8"/>
            <p:cNvSpPr txBox="1">
              <a:spLocks noChangeArrowheads="1"/>
            </p:cNvSpPr>
            <p:nvPr/>
          </p:nvSpPr>
          <p:spPr bwMode="auto">
            <a:xfrm>
              <a:off x="-2088063" y="-424332"/>
              <a:ext cx="4327263" cy="504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单种风格转化图片</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p:nvPr>
            <p:custDataLst>
              <p:tags r:id="rId1"/>
            </p:custDataLst>
          </p:nvPr>
        </p:nvGraphicFramePr>
        <p:xfrm>
          <a:off x="391160" y="1456055"/>
          <a:ext cx="8361045" cy="387985"/>
        </p:xfrm>
        <a:graphic>
          <a:graphicData uri="http://schemas.openxmlformats.org/drawingml/2006/table">
            <a:tbl>
              <a:tblPr firstRow="1" bandRow="1">
                <a:tableStyleId>{5C22544A-7EE6-4342-B048-85BDC9FD1C3A}</a:tableStyleId>
              </a:tblPr>
              <a:tblGrid>
                <a:gridCol w="2787015"/>
                <a:gridCol w="2787015"/>
                <a:gridCol w="2787015"/>
              </a:tblGrid>
              <a:tr h="387985">
                <a:tc>
                  <a:txBody>
                    <a:bodyPr/>
                    <a:lstStyle/>
                    <a:p>
                      <a:pPr>
                        <a:buNone/>
                      </a:pPr>
                      <a:r>
                        <a:rPr lang="zh-CN" altLang="en-US"/>
                        <a:t>模型的风格图片</a:t>
                      </a:r>
                      <a:endParaRPr lang="zh-CN" altLang="en-US"/>
                    </a:p>
                  </a:txBody>
                  <a:tcPr/>
                </a:tc>
                <a:tc>
                  <a:txBody>
                    <a:bodyPr/>
                    <a:lstStyle/>
                    <a:p>
                      <a:pPr>
                        <a:buNone/>
                      </a:pPr>
                      <a:r>
                        <a:rPr lang="zh-CN" altLang="en-US"/>
                        <a:t>被迁移的图片</a:t>
                      </a:r>
                      <a:endParaRPr lang="zh-CN" altLang="en-US"/>
                    </a:p>
                  </a:txBody>
                  <a:tcPr/>
                </a:tc>
                <a:tc>
                  <a:txBody>
                    <a:bodyPr/>
                    <a:lstStyle/>
                    <a:p>
                      <a:pPr>
                        <a:buNone/>
                      </a:pPr>
                      <a:r>
                        <a:rPr lang="zh-CN" altLang="en-US"/>
                        <a:t>迁移后的图片</a:t>
                      </a:r>
                      <a:endParaRPr lang="zh-CN" altLang="en-US"/>
                    </a:p>
                  </a:txBody>
                  <a:tcPr/>
                </a:tc>
              </a:tr>
            </a:tbl>
          </a:graphicData>
        </a:graphic>
      </p:graphicFrame>
      <p:pic>
        <p:nvPicPr>
          <p:cNvPr id="2" name="图片 1" descr="content"/>
          <p:cNvPicPr>
            <a:picLocks noChangeAspect="1"/>
          </p:cNvPicPr>
          <p:nvPr/>
        </p:nvPicPr>
        <p:blipFill>
          <a:blip r:embed="rId2"/>
          <a:stretch>
            <a:fillRect/>
          </a:stretch>
        </p:blipFill>
        <p:spPr>
          <a:xfrm>
            <a:off x="3211195" y="2089150"/>
            <a:ext cx="2720975" cy="2720975"/>
          </a:xfrm>
          <a:prstGeom prst="rect">
            <a:avLst/>
          </a:prstGeom>
        </p:spPr>
      </p:pic>
      <p:pic>
        <p:nvPicPr>
          <p:cNvPr id="9" name="图片 8"/>
          <p:cNvPicPr>
            <a:picLocks noChangeAspect="1"/>
          </p:cNvPicPr>
          <p:nvPr/>
        </p:nvPicPr>
        <p:blipFill>
          <a:blip r:embed="rId3"/>
          <a:stretch>
            <a:fillRect/>
          </a:stretch>
        </p:blipFill>
        <p:spPr>
          <a:xfrm>
            <a:off x="344805" y="2056765"/>
            <a:ext cx="2743835" cy="2743835"/>
          </a:xfrm>
          <a:prstGeom prst="rect">
            <a:avLst/>
          </a:prstGeom>
        </p:spPr>
      </p:pic>
      <p:pic>
        <p:nvPicPr>
          <p:cNvPr id="10" name="图片 9"/>
          <p:cNvPicPr>
            <a:picLocks noChangeAspect="1"/>
          </p:cNvPicPr>
          <p:nvPr/>
        </p:nvPicPr>
        <p:blipFill>
          <a:blip r:embed="rId4"/>
          <a:stretch>
            <a:fillRect/>
          </a:stretch>
        </p:blipFill>
        <p:spPr>
          <a:xfrm>
            <a:off x="6079351" y="2089150"/>
            <a:ext cx="1572820" cy="1572820"/>
          </a:xfrm>
          <a:prstGeom prst="rect">
            <a:avLst/>
          </a:prstGeom>
        </p:spPr>
      </p:pic>
      <p:pic>
        <p:nvPicPr>
          <p:cNvPr id="6" name="图片 5" descr="图片包含 男人, 穿着, 床, 年轻&#10;&#10;描述已自动生成"/>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5761" y="3683755"/>
            <a:ext cx="1777639" cy="1777639"/>
          </a:xfrm>
          <a:prstGeom prst="rect">
            <a:avLst/>
          </a:prstGeom>
        </p:spPr>
      </p:pic>
      <p:pic>
        <p:nvPicPr>
          <p:cNvPr id="11" name="图片 10"/>
          <p:cNvPicPr>
            <a:picLocks noChangeAspect="1"/>
          </p:cNvPicPr>
          <p:nvPr/>
        </p:nvPicPr>
        <p:blipFill>
          <a:blip r:embed="rId6"/>
          <a:stretch>
            <a:fillRect/>
          </a:stretch>
        </p:blipFill>
        <p:spPr>
          <a:xfrm>
            <a:off x="4652365" y="4453799"/>
            <a:ext cx="2015189" cy="20151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6679"/>
            <a:ext cx="9144000" cy="6964679"/>
          </a:xfrm>
          <a:prstGeom prst="rect">
            <a:avLst/>
          </a:prstGeom>
        </p:spPr>
      </p:pic>
      <p:grpSp>
        <p:nvGrpSpPr>
          <p:cNvPr id="43" name="组合 42"/>
          <p:cNvGrpSpPr/>
          <p:nvPr/>
        </p:nvGrpSpPr>
        <p:grpSpPr>
          <a:xfrm>
            <a:off x="212450" y="2607532"/>
            <a:ext cx="8686618" cy="3910678"/>
            <a:chOff x="336067" y="353191"/>
            <a:chExt cx="11482685" cy="6174268"/>
          </a:xfrm>
        </p:grpSpPr>
        <p:sp>
          <p:nvSpPr>
            <p:cNvPr id="44" name="矩形 43"/>
            <p:cNvSpPr/>
            <p:nvPr userDrawn="1"/>
          </p:nvSpPr>
          <p:spPr>
            <a:xfrm>
              <a:off x="336067" y="353191"/>
              <a:ext cx="11482685" cy="617426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endParaRPr>
            </a:p>
          </p:txBody>
        </p:sp>
        <p:sp>
          <p:nvSpPr>
            <p:cNvPr id="45" name="矩形 44"/>
            <p:cNvSpPr/>
            <p:nvPr userDrawn="1"/>
          </p:nvSpPr>
          <p:spPr>
            <a:xfrm>
              <a:off x="532437" y="520861"/>
              <a:ext cx="11111697" cy="5810491"/>
            </a:xfrm>
            <a:prstGeom prst="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3086909" y="904148"/>
            <a:ext cx="2937700" cy="1462545"/>
          </a:xfrm>
          <a:prstGeom prst="rect">
            <a:avLst/>
          </a:prstGeom>
          <a:noFill/>
        </p:spPr>
        <p:txBody>
          <a:bodyPr wrap="square" lIns="76800" tIns="38400" rIns="76800" bIns="38400" rtlCol="0">
            <a:spAutoFit/>
          </a:bodyPr>
          <a:lstStyle/>
          <a:p>
            <a:pPr algn="dist"/>
            <a:r>
              <a:rPr lang="en-US" altLang="zh-CN" sz="4500" dirty="0">
                <a:solidFill>
                  <a:schemeClr val="accent1">
                    <a:lumMod val="50000"/>
                  </a:schemeClr>
                </a:solidFill>
                <a:latin typeface="华文细黑" panose="02010600040101010101" charset="-122"/>
                <a:ea typeface="字魂5号-无外润黑体"/>
                <a:sym typeface="华文细黑" panose="02010600040101010101" charset="-122"/>
              </a:rPr>
              <a:t>CONTENTS</a:t>
            </a:r>
            <a:endParaRPr lang="zh-CN" altLang="en-US" sz="4500" dirty="0">
              <a:solidFill>
                <a:schemeClr val="accent1">
                  <a:lumMod val="50000"/>
                </a:schemeClr>
              </a:solidFill>
              <a:latin typeface="华文细黑" panose="02010600040101010101" charset="-122"/>
              <a:ea typeface="字魂5号-无外润黑体"/>
              <a:sym typeface="华文细黑" panose="02010600040101010101" charset="-122"/>
            </a:endParaRPr>
          </a:p>
        </p:txBody>
      </p:sp>
      <p:cxnSp>
        <p:nvCxnSpPr>
          <p:cNvPr id="6" name="直接连接符 5"/>
          <p:cNvCxnSpPr/>
          <p:nvPr/>
        </p:nvCxnSpPr>
        <p:spPr>
          <a:xfrm>
            <a:off x="4170699" y="1971936"/>
            <a:ext cx="812851"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048026" y="3100921"/>
            <a:ext cx="3041788" cy="549478"/>
            <a:chOff x="1397186" y="3857714"/>
            <a:chExt cx="4055189" cy="549605"/>
          </a:xfrm>
        </p:grpSpPr>
        <p:sp>
          <p:nvSpPr>
            <p:cNvPr id="54" name="_14"/>
            <p:cNvSpPr txBox="1">
              <a:spLocks noChangeArrowheads="1"/>
            </p:cNvSpPr>
            <p:nvPr/>
          </p:nvSpPr>
          <p:spPr bwMode="auto">
            <a:xfrm>
              <a:off x="1397186" y="3857714"/>
              <a:ext cx="1123680" cy="549605"/>
            </a:xfrm>
            <a:prstGeom prst="rect">
              <a:avLst/>
            </a:prstGeom>
            <a:solidFill>
              <a:schemeClr val="accent1"/>
            </a:solidFill>
            <a:ln w="9525">
              <a:noFill/>
              <a:miter lim="800000"/>
            </a:ln>
            <a:effec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pc="504" dirty="0">
                  <a:solidFill>
                    <a:schemeClr val="bg1"/>
                  </a:solidFill>
                  <a:latin typeface="华文细黑" panose="02010600040101010101" charset="-122"/>
                  <a:ea typeface="字魂70号-灵悦黑体"/>
                  <a:sym typeface="华文细黑" panose="02010600040101010101" charset="-122"/>
                </a:rPr>
                <a:t>01</a:t>
              </a:r>
              <a:endParaRPr lang="zh-CN" altLang="zh-CN" spc="504" dirty="0">
                <a:solidFill>
                  <a:schemeClr val="bg1"/>
                </a:solidFill>
                <a:latin typeface="华文细黑" panose="02010600040101010101" charset="-122"/>
                <a:ea typeface="字魂70号-灵悦黑体"/>
                <a:sym typeface="华文细黑" panose="02010600040101010101" charset="-122"/>
              </a:endParaRPr>
            </a:p>
          </p:txBody>
        </p:sp>
        <p:sp>
          <p:nvSpPr>
            <p:cNvPr id="55" name="矩形 54"/>
            <p:cNvSpPr/>
            <p:nvPr/>
          </p:nvSpPr>
          <p:spPr bwMode="auto">
            <a:xfrm>
              <a:off x="2597287" y="3857714"/>
              <a:ext cx="2855088" cy="54960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endParaRPr lang="zh-CN" altLang="en-US" sz="1700" dirty="0">
                <a:solidFill>
                  <a:schemeClr val="tx1">
                    <a:lumMod val="65000"/>
                    <a:lumOff val="35000"/>
                  </a:schemeClr>
                </a:solidFill>
                <a:latin typeface="华文细黑" panose="02010600040101010101" charset="-122"/>
                <a:ea typeface="字魂70号-灵悦黑体"/>
                <a:sym typeface="华文细黑" panose="02010600040101010101" charset="-122"/>
              </a:endParaRPr>
            </a:p>
          </p:txBody>
        </p:sp>
      </p:grpSp>
      <p:grpSp>
        <p:nvGrpSpPr>
          <p:cNvPr id="4" name="组合 3"/>
          <p:cNvGrpSpPr/>
          <p:nvPr/>
        </p:nvGrpSpPr>
        <p:grpSpPr>
          <a:xfrm>
            <a:off x="1048026" y="4288133"/>
            <a:ext cx="3041788" cy="549478"/>
            <a:chOff x="1397186" y="5045201"/>
            <a:chExt cx="4055189" cy="549605"/>
          </a:xfrm>
        </p:grpSpPr>
        <p:sp>
          <p:nvSpPr>
            <p:cNvPr id="56" name="_14"/>
            <p:cNvSpPr txBox="1">
              <a:spLocks noChangeArrowheads="1"/>
            </p:cNvSpPr>
            <p:nvPr/>
          </p:nvSpPr>
          <p:spPr bwMode="auto">
            <a:xfrm>
              <a:off x="1397186" y="5045201"/>
              <a:ext cx="1123680" cy="549605"/>
            </a:xfrm>
            <a:prstGeom prst="rect">
              <a:avLst/>
            </a:prstGeom>
            <a:solidFill>
              <a:schemeClr val="accent2"/>
            </a:solidFill>
            <a:ln w="9525">
              <a:noFill/>
              <a:miter lim="800000"/>
            </a:ln>
            <a:effec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pc="504" dirty="0">
                  <a:solidFill>
                    <a:schemeClr val="bg1"/>
                  </a:solidFill>
                  <a:latin typeface="华文细黑" panose="02010600040101010101" charset="-122"/>
                  <a:ea typeface="字魂70号-灵悦黑体"/>
                  <a:sym typeface="华文细黑" panose="02010600040101010101" charset="-122"/>
                </a:rPr>
                <a:t>03</a:t>
              </a:r>
              <a:endParaRPr lang="zh-CN" altLang="zh-CN" spc="504" dirty="0">
                <a:solidFill>
                  <a:schemeClr val="bg1"/>
                </a:solidFill>
                <a:latin typeface="华文细黑" panose="02010600040101010101" charset="-122"/>
                <a:ea typeface="字魂70号-灵悦黑体"/>
                <a:sym typeface="华文细黑" panose="02010600040101010101" charset="-122"/>
              </a:endParaRPr>
            </a:p>
          </p:txBody>
        </p:sp>
        <p:sp>
          <p:nvSpPr>
            <p:cNvPr id="57" name="矩形 56"/>
            <p:cNvSpPr/>
            <p:nvPr/>
          </p:nvSpPr>
          <p:spPr bwMode="auto">
            <a:xfrm>
              <a:off x="2597287" y="5045201"/>
              <a:ext cx="2855088" cy="54960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endParaRPr lang="zh-CN" altLang="en-US" sz="1700" dirty="0">
                <a:solidFill>
                  <a:schemeClr val="tx1">
                    <a:lumMod val="65000"/>
                    <a:lumOff val="35000"/>
                  </a:schemeClr>
                </a:solidFill>
                <a:latin typeface="华文细黑" panose="02010600040101010101" charset="-122"/>
                <a:ea typeface="字魂70号-灵悦黑体"/>
                <a:sym typeface="华文细黑" panose="02010600040101010101" charset="-122"/>
              </a:endParaRPr>
            </a:p>
          </p:txBody>
        </p:sp>
      </p:grpSp>
      <p:grpSp>
        <p:nvGrpSpPr>
          <p:cNvPr id="3" name="组合 2"/>
          <p:cNvGrpSpPr/>
          <p:nvPr/>
        </p:nvGrpSpPr>
        <p:grpSpPr>
          <a:xfrm>
            <a:off x="4849916" y="3104610"/>
            <a:ext cx="3041788" cy="549478"/>
            <a:chOff x="6465713" y="3861404"/>
            <a:chExt cx="4055189" cy="549605"/>
          </a:xfrm>
        </p:grpSpPr>
        <p:sp>
          <p:nvSpPr>
            <p:cNvPr id="58" name="_14"/>
            <p:cNvSpPr txBox="1">
              <a:spLocks noChangeArrowheads="1"/>
            </p:cNvSpPr>
            <p:nvPr/>
          </p:nvSpPr>
          <p:spPr bwMode="auto">
            <a:xfrm>
              <a:off x="6465713" y="3861404"/>
              <a:ext cx="1123680" cy="549605"/>
            </a:xfrm>
            <a:prstGeom prst="rect">
              <a:avLst/>
            </a:prstGeom>
            <a:solidFill>
              <a:schemeClr val="accent2"/>
            </a:solidFill>
            <a:ln w="9525">
              <a:noFill/>
              <a:miter lim="800000"/>
            </a:ln>
            <a:effec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pc="504" dirty="0">
                  <a:solidFill>
                    <a:schemeClr val="bg1"/>
                  </a:solidFill>
                  <a:latin typeface="华文细黑" panose="02010600040101010101" charset="-122"/>
                  <a:ea typeface="字魂70号-灵悦黑体"/>
                  <a:sym typeface="华文细黑" panose="02010600040101010101" charset="-122"/>
                </a:rPr>
                <a:t>02</a:t>
              </a:r>
              <a:endParaRPr lang="zh-CN" altLang="zh-CN" spc="504" dirty="0">
                <a:solidFill>
                  <a:schemeClr val="bg1"/>
                </a:solidFill>
                <a:latin typeface="华文细黑" panose="02010600040101010101" charset="-122"/>
                <a:ea typeface="字魂70号-灵悦黑体"/>
                <a:sym typeface="华文细黑" panose="02010600040101010101" charset="-122"/>
              </a:endParaRPr>
            </a:p>
          </p:txBody>
        </p:sp>
        <p:sp>
          <p:nvSpPr>
            <p:cNvPr id="59" name="矩形 58"/>
            <p:cNvSpPr/>
            <p:nvPr/>
          </p:nvSpPr>
          <p:spPr bwMode="auto">
            <a:xfrm>
              <a:off x="7665814" y="3861404"/>
              <a:ext cx="2855088" cy="54960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endParaRPr lang="zh-CN" altLang="en-US" sz="1700" dirty="0">
                <a:solidFill>
                  <a:schemeClr val="tx1">
                    <a:lumMod val="65000"/>
                    <a:lumOff val="35000"/>
                  </a:schemeClr>
                </a:solidFill>
                <a:latin typeface="华文细黑" panose="02010600040101010101" charset="-122"/>
                <a:ea typeface="字魂70号-灵悦黑体"/>
                <a:sym typeface="华文细黑" panose="02010600040101010101" charset="-122"/>
              </a:endParaRPr>
            </a:p>
          </p:txBody>
        </p:sp>
      </p:grpSp>
      <p:grpSp>
        <p:nvGrpSpPr>
          <p:cNvPr id="7" name="组合 6"/>
          <p:cNvGrpSpPr/>
          <p:nvPr/>
        </p:nvGrpSpPr>
        <p:grpSpPr>
          <a:xfrm>
            <a:off x="4849916" y="4291823"/>
            <a:ext cx="3041788" cy="549478"/>
            <a:chOff x="6465713" y="5048891"/>
            <a:chExt cx="4055189" cy="549605"/>
          </a:xfrm>
        </p:grpSpPr>
        <p:sp>
          <p:nvSpPr>
            <p:cNvPr id="60" name="_14"/>
            <p:cNvSpPr txBox="1">
              <a:spLocks noChangeArrowheads="1"/>
            </p:cNvSpPr>
            <p:nvPr/>
          </p:nvSpPr>
          <p:spPr bwMode="auto">
            <a:xfrm>
              <a:off x="6465713" y="5048891"/>
              <a:ext cx="1123680" cy="549605"/>
            </a:xfrm>
            <a:prstGeom prst="rect">
              <a:avLst/>
            </a:prstGeom>
            <a:solidFill>
              <a:schemeClr val="accent1"/>
            </a:solidFill>
            <a:ln w="9525">
              <a:noFill/>
              <a:miter lim="800000"/>
            </a:ln>
            <a:effec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pc="504" dirty="0">
                  <a:solidFill>
                    <a:schemeClr val="bg1"/>
                  </a:solidFill>
                  <a:latin typeface="华文细黑" panose="02010600040101010101" charset="-122"/>
                  <a:ea typeface="字魂70号-灵悦黑体"/>
                  <a:sym typeface="华文细黑" panose="02010600040101010101" charset="-122"/>
                </a:rPr>
                <a:t>04</a:t>
              </a:r>
              <a:endParaRPr lang="zh-CN" altLang="zh-CN" spc="504" dirty="0">
                <a:solidFill>
                  <a:schemeClr val="bg1"/>
                </a:solidFill>
                <a:latin typeface="华文细黑" panose="02010600040101010101" charset="-122"/>
                <a:ea typeface="字魂70号-灵悦黑体"/>
                <a:sym typeface="华文细黑" panose="02010600040101010101" charset="-122"/>
              </a:endParaRPr>
            </a:p>
          </p:txBody>
        </p:sp>
        <p:sp>
          <p:nvSpPr>
            <p:cNvPr id="61" name="矩形 60"/>
            <p:cNvSpPr/>
            <p:nvPr/>
          </p:nvSpPr>
          <p:spPr bwMode="auto">
            <a:xfrm>
              <a:off x="7665814" y="5048891"/>
              <a:ext cx="2855088" cy="54960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endParaRPr lang="zh-CN" altLang="en-US" sz="1700" dirty="0">
                <a:solidFill>
                  <a:schemeClr val="tx1">
                    <a:lumMod val="65000"/>
                    <a:lumOff val="35000"/>
                  </a:schemeClr>
                </a:solidFill>
                <a:latin typeface="华文细黑" panose="02010600040101010101" charset="-122"/>
                <a:ea typeface="字魂70号-灵悦黑体"/>
                <a:sym typeface="华文细黑" panose="02010600040101010101" charset="-122"/>
              </a:endParaRPr>
            </a:p>
          </p:txBody>
        </p:sp>
      </p:grpSp>
      <p:sp>
        <p:nvSpPr>
          <p:cNvPr id="8" name="TextBox 7"/>
          <p:cNvSpPr txBox="1"/>
          <p:nvPr/>
        </p:nvSpPr>
        <p:spPr>
          <a:xfrm>
            <a:off x="1948218" y="3137272"/>
            <a:ext cx="2141595" cy="46166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项目简介</a:t>
            </a:r>
            <a:endParaRPr lang="zh-CN" altLang="en-US" sz="2400" dirty="0">
              <a:latin typeface="黑体" panose="02010609060101010101" charset="-122"/>
              <a:ea typeface="黑体" panose="02010609060101010101" charset="-122"/>
            </a:endParaRPr>
          </a:p>
        </p:txBody>
      </p:sp>
      <p:sp>
        <p:nvSpPr>
          <p:cNvPr id="21" name="TextBox 20"/>
          <p:cNvSpPr txBox="1"/>
          <p:nvPr/>
        </p:nvSpPr>
        <p:spPr>
          <a:xfrm>
            <a:off x="5750109" y="3148516"/>
            <a:ext cx="214159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关键技术</a:t>
            </a:r>
            <a:endParaRPr lang="zh-CN" altLang="en-US" sz="2400" dirty="0">
              <a:latin typeface="黑体" panose="02010609060101010101" charset="-122"/>
              <a:ea typeface="黑体" panose="02010609060101010101" charset="-122"/>
            </a:endParaRPr>
          </a:p>
        </p:txBody>
      </p:sp>
      <p:sp>
        <p:nvSpPr>
          <p:cNvPr id="23" name="TextBox 22"/>
          <p:cNvSpPr txBox="1"/>
          <p:nvPr/>
        </p:nvSpPr>
        <p:spPr>
          <a:xfrm>
            <a:off x="1948219" y="4335729"/>
            <a:ext cx="2141595" cy="46166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实验结果</a:t>
            </a:r>
            <a:endParaRPr lang="zh-CN" altLang="en-US" sz="2400" dirty="0">
              <a:latin typeface="黑体" panose="02010609060101010101" charset="-122"/>
              <a:ea typeface="黑体" panose="02010609060101010101" charset="-122"/>
            </a:endParaRPr>
          </a:p>
        </p:txBody>
      </p:sp>
      <p:sp>
        <p:nvSpPr>
          <p:cNvPr id="24" name="TextBox 23"/>
          <p:cNvSpPr txBox="1"/>
          <p:nvPr/>
        </p:nvSpPr>
        <p:spPr>
          <a:xfrm>
            <a:off x="5750108" y="4332039"/>
            <a:ext cx="2141595" cy="46037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实验结论</a:t>
            </a:r>
            <a:endParaRPr lang="zh-CN" altLang="en-US" sz="2400" dirty="0">
              <a:latin typeface="黑体" panose="02010609060101010101" charset="-122"/>
              <a:ea typeface="黑体" panose="02010609060101010101" charset="-122"/>
            </a:endParaRPr>
          </a:p>
        </p:txBody>
      </p:sp>
      <p:grpSp>
        <p:nvGrpSpPr>
          <p:cNvPr id="79" name="组合 78"/>
          <p:cNvGrpSpPr/>
          <p:nvPr/>
        </p:nvGrpSpPr>
        <p:grpSpPr>
          <a:xfrm>
            <a:off x="1048027" y="5293973"/>
            <a:ext cx="3041788" cy="549478"/>
            <a:chOff x="1397186" y="5045201"/>
            <a:chExt cx="4055189" cy="549605"/>
          </a:xfrm>
        </p:grpSpPr>
        <p:sp>
          <p:nvSpPr>
            <p:cNvPr id="80" name="_14"/>
            <p:cNvSpPr txBox="1">
              <a:spLocks noChangeArrowheads="1"/>
            </p:cNvSpPr>
            <p:nvPr/>
          </p:nvSpPr>
          <p:spPr bwMode="auto">
            <a:xfrm>
              <a:off x="1397186" y="5045201"/>
              <a:ext cx="1123680" cy="549605"/>
            </a:xfrm>
            <a:prstGeom prst="rect">
              <a:avLst/>
            </a:prstGeom>
            <a:solidFill>
              <a:schemeClr val="accent2"/>
            </a:solidFill>
            <a:ln w="9525">
              <a:noFill/>
              <a:miter lim="800000"/>
            </a:ln>
            <a:effec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pc="504" dirty="0">
                  <a:solidFill>
                    <a:schemeClr val="bg1"/>
                  </a:solidFill>
                  <a:latin typeface="华文细黑" panose="02010600040101010101" charset="-122"/>
                  <a:ea typeface="字魂70号-灵悦黑体"/>
                  <a:sym typeface="华文细黑" panose="02010600040101010101" charset="-122"/>
                </a:rPr>
                <a:t>05</a:t>
              </a:r>
              <a:endParaRPr lang="zh-CN" altLang="zh-CN" spc="504" dirty="0">
                <a:solidFill>
                  <a:schemeClr val="bg1"/>
                </a:solidFill>
                <a:latin typeface="华文细黑" panose="02010600040101010101" charset="-122"/>
                <a:ea typeface="字魂70号-灵悦黑体"/>
                <a:sym typeface="华文细黑" panose="02010600040101010101" charset="-122"/>
              </a:endParaRPr>
            </a:p>
          </p:txBody>
        </p:sp>
        <p:sp>
          <p:nvSpPr>
            <p:cNvPr id="81" name="矩形 80"/>
            <p:cNvSpPr/>
            <p:nvPr/>
          </p:nvSpPr>
          <p:spPr bwMode="auto">
            <a:xfrm>
              <a:off x="2597287" y="5045201"/>
              <a:ext cx="2855088" cy="54960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endParaRPr lang="zh-CN" altLang="en-US" sz="1700" dirty="0">
                <a:solidFill>
                  <a:schemeClr val="tx1">
                    <a:lumMod val="65000"/>
                    <a:lumOff val="35000"/>
                  </a:schemeClr>
                </a:solidFill>
                <a:latin typeface="华文细黑" panose="02010600040101010101" charset="-122"/>
                <a:ea typeface="字魂70号-灵悦黑体"/>
                <a:sym typeface="华文细黑" panose="02010600040101010101" charset="-122"/>
              </a:endParaRPr>
            </a:p>
          </p:txBody>
        </p:sp>
      </p:grpSp>
      <p:grpSp>
        <p:nvGrpSpPr>
          <p:cNvPr id="82" name="组合 81"/>
          <p:cNvGrpSpPr/>
          <p:nvPr/>
        </p:nvGrpSpPr>
        <p:grpSpPr>
          <a:xfrm>
            <a:off x="4858882" y="5297663"/>
            <a:ext cx="3032823" cy="549478"/>
            <a:chOff x="6477665" y="5048891"/>
            <a:chExt cx="4043237" cy="549605"/>
          </a:xfrm>
        </p:grpSpPr>
        <p:sp>
          <p:nvSpPr>
            <p:cNvPr id="83" name="_14"/>
            <p:cNvSpPr txBox="1">
              <a:spLocks noChangeArrowheads="1"/>
            </p:cNvSpPr>
            <p:nvPr/>
          </p:nvSpPr>
          <p:spPr bwMode="auto">
            <a:xfrm>
              <a:off x="6477665" y="5048891"/>
              <a:ext cx="1123680" cy="549605"/>
            </a:xfrm>
            <a:prstGeom prst="rect">
              <a:avLst/>
            </a:prstGeom>
            <a:solidFill>
              <a:schemeClr val="accent1"/>
            </a:solidFill>
            <a:ln w="9525">
              <a:noFill/>
              <a:miter lim="800000"/>
            </a:ln>
            <a:effectLst/>
          </p:spPr>
          <p:txBody>
            <a:bodyPr vert="horz" wrap="square" lIns="91440" tIns="45720" rIns="91440" bIns="45720" numCol="1" anchor="ctr" anchorCtr="0" compatLnSpc="1"/>
            <a:lst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2pPr>
              <a:lvl3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3pPr>
              <a:lvl4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4pPr>
              <a:lvl5pPr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400">
                  <a:solidFill>
                    <a:schemeClr val="tx2"/>
                  </a:solidFill>
                  <a:latin typeface="Arial" panose="020B0604020202020204" pitchFamily="34" charset="0"/>
                  <a:ea typeface="微软雅黑" panose="020B0503020204020204" pitchFamily="34" charset="-122"/>
                </a:defRPr>
              </a:lvl9pPr>
            </a:lstStyle>
            <a:p>
              <a:pPr algn="ctr"/>
              <a:r>
                <a:rPr lang="en-US" altLang="zh-CN" spc="504">
                  <a:solidFill>
                    <a:schemeClr val="bg1"/>
                  </a:solidFill>
                  <a:latin typeface="华文细黑" panose="02010600040101010101" charset="-122"/>
                  <a:ea typeface="字魂70号-灵悦黑体"/>
                  <a:sym typeface="华文细黑" panose="02010600040101010101" charset="-122"/>
                </a:rPr>
                <a:t>06</a:t>
              </a:r>
              <a:endParaRPr lang="zh-CN" altLang="zh-CN" spc="504" dirty="0">
                <a:solidFill>
                  <a:schemeClr val="bg1"/>
                </a:solidFill>
                <a:latin typeface="华文细黑" panose="02010600040101010101" charset="-122"/>
                <a:ea typeface="字魂70号-灵悦黑体"/>
                <a:sym typeface="华文细黑" panose="02010600040101010101" charset="-122"/>
              </a:endParaRPr>
            </a:p>
          </p:txBody>
        </p:sp>
        <p:sp>
          <p:nvSpPr>
            <p:cNvPr id="84" name="矩形 83"/>
            <p:cNvSpPr/>
            <p:nvPr/>
          </p:nvSpPr>
          <p:spPr bwMode="auto">
            <a:xfrm>
              <a:off x="7665814" y="5048891"/>
              <a:ext cx="2855088" cy="549605"/>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50000"/>
                </a:spcBef>
              </a:pPr>
              <a:endParaRPr lang="zh-CN" altLang="en-US" sz="1700" dirty="0">
                <a:solidFill>
                  <a:schemeClr val="tx1">
                    <a:lumMod val="65000"/>
                    <a:lumOff val="35000"/>
                  </a:schemeClr>
                </a:solidFill>
                <a:latin typeface="华文细黑" panose="02010600040101010101" charset="-122"/>
                <a:ea typeface="字魂70号-灵悦黑体"/>
                <a:sym typeface="华文细黑" panose="02010600040101010101" charset="-122"/>
              </a:endParaRPr>
            </a:p>
          </p:txBody>
        </p:sp>
      </p:grpSp>
      <p:sp>
        <p:nvSpPr>
          <p:cNvPr id="85" name="TextBox 84"/>
          <p:cNvSpPr txBox="1"/>
          <p:nvPr/>
        </p:nvSpPr>
        <p:spPr>
          <a:xfrm>
            <a:off x="1948220" y="5341569"/>
            <a:ext cx="2141595" cy="46166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小组分工</a:t>
            </a:r>
            <a:endParaRPr lang="zh-CN" altLang="en-US" sz="2400" dirty="0">
              <a:latin typeface="黑体" panose="02010609060101010101" charset="-122"/>
              <a:ea typeface="黑体" panose="02010609060101010101" charset="-122"/>
            </a:endParaRPr>
          </a:p>
        </p:txBody>
      </p:sp>
      <p:sp>
        <p:nvSpPr>
          <p:cNvPr id="86" name="TextBox 85"/>
          <p:cNvSpPr txBox="1"/>
          <p:nvPr/>
        </p:nvSpPr>
        <p:spPr>
          <a:xfrm>
            <a:off x="5750109" y="5337879"/>
            <a:ext cx="2141595" cy="46166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参考文献</a:t>
            </a:r>
            <a:endParaRPr lang="zh-CN" altLang="en-US" sz="24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16" presetClass="entr" presetSubtype="37"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12" presetClass="entr" presetSubtype="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p:tgtEl>
                                          <p:spTgt spid="2"/>
                                        </p:tgtEl>
                                        <p:attrNameLst>
                                          <p:attrName>ppt_x</p:attrName>
                                        </p:attrNameLst>
                                      </p:cBhvr>
                                      <p:tavLst>
                                        <p:tav tm="0">
                                          <p:val>
                                            <p:strVal val="#ppt_x-#ppt_w*1.125000"/>
                                          </p:val>
                                        </p:tav>
                                        <p:tav tm="100000">
                                          <p:val>
                                            <p:strVal val="#ppt_x"/>
                                          </p:val>
                                        </p:tav>
                                      </p:tavLst>
                                    </p:anim>
                                    <p:animEffect transition="in" filter="wipe(right)">
                                      <p:cBhvr>
                                        <p:cTn id="15" dur="500"/>
                                        <p:tgtEl>
                                          <p:spTgt spid="2"/>
                                        </p:tgtEl>
                                      </p:cBhvr>
                                    </p:animEffect>
                                  </p:childTnLst>
                                </p:cTn>
                              </p:par>
                              <p:par>
                                <p:cTn id="16" presetID="1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p:tgtEl>
                                          <p:spTgt spid="4"/>
                                        </p:tgtEl>
                                        <p:attrNameLst>
                                          <p:attrName>ppt_x</p:attrName>
                                        </p:attrNameLst>
                                      </p:cBhvr>
                                      <p:tavLst>
                                        <p:tav tm="0">
                                          <p:val>
                                            <p:strVal val="#ppt_x-#ppt_w*1.125000"/>
                                          </p:val>
                                        </p:tav>
                                        <p:tav tm="100000">
                                          <p:val>
                                            <p:strVal val="#ppt_x"/>
                                          </p:val>
                                        </p:tav>
                                      </p:tavLst>
                                    </p:anim>
                                    <p:animEffect transition="in" filter="wipe(right)">
                                      <p:cBhvr>
                                        <p:cTn id="19" dur="500"/>
                                        <p:tgtEl>
                                          <p:spTgt spid="4"/>
                                        </p:tgtEl>
                                      </p:cBhvr>
                                    </p:animEffect>
                                  </p:childTnLst>
                                </p:cTn>
                              </p:par>
                              <p:par>
                                <p:cTn id="20" presetID="12" presetClass="entr" presetSubtype="2"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ppt_x</p:attrName>
                                        </p:attrNameLst>
                                      </p:cBhvr>
                                      <p:tavLst>
                                        <p:tav tm="0">
                                          <p:val>
                                            <p:strVal val="#ppt_x+#ppt_w*1.125000"/>
                                          </p:val>
                                        </p:tav>
                                        <p:tav tm="100000">
                                          <p:val>
                                            <p:strVal val="#ppt_x"/>
                                          </p:val>
                                        </p:tav>
                                      </p:tavLst>
                                    </p:anim>
                                    <p:animEffect transition="in" filter="wipe(left)">
                                      <p:cBhvr>
                                        <p:cTn id="23" dur="500"/>
                                        <p:tgtEl>
                                          <p:spTgt spid="3"/>
                                        </p:tgtEl>
                                      </p:cBhvr>
                                    </p:animEffect>
                                  </p:childTnLst>
                                </p:cTn>
                              </p:par>
                              <p:par>
                                <p:cTn id="24" presetID="12" presetClass="entr" presetSubtype="2"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p:tgtEl>
                                          <p:spTgt spid="7"/>
                                        </p:tgtEl>
                                        <p:attrNameLst>
                                          <p:attrName>ppt_x</p:attrName>
                                        </p:attrNameLst>
                                      </p:cBhvr>
                                      <p:tavLst>
                                        <p:tav tm="0">
                                          <p:val>
                                            <p:strVal val="#ppt_x+#ppt_w*1.125000"/>
                                          </p:val>
                                        </p:tav>
                                        <p:tav tm="100000">
                                          <p:val>
                                            <p:strVal val="#ppt_x"/>
                                          </p:val>
                                        </p:tav>
                                      </p:tavLst>
                                    </p:anim>
                                    <p:animEffect transition="in" filter="wipe(left)">
                                      <p:cBhvr>
                                        <p:cTn id="27" dur="500"/>
                                        <p:tgtEl>
                                          <p:spTgt spid="7"/>
                                        </p:tgtEl>
                                      </p:cBhvr>
                                    </p:animEffect>
                                  </p:childTnLst>
                                </p:cTn>
                              </p:par>
                              <p:par>
                                <p:cTn id="28" presetID="12" presetClass="entr" presetSubtype="8" fill="hold" nodeType="withEffect">
                                  <p:stCondLst>
                                    <p:cond delay="0"/>
                                  </p:stCondLst>
                                  <p:childTnLst>
                                    <p:set>
                                      <p:cBhvr>
                                        <p:cTn id="29" dur="1" fill="hold">
                                          <p:stCondLst>
                                            <p:cond delay="0"/>
                                          </p:stCondLst>
                                        </p:cTn>
                                        <p:tgtEl>
                                          <p:spTgt spid="79"/>
                                        </p:tgtEl>
                                        <p:attrNameLst>
                                          <p:attrName>style.visibility</p:attrName>
                                        </p:attrNameLst>
                                      </p:cBhvr>
                                      <p:to>
                                        <p:strVal val="visible"/>
                                      </p:to>
                                    </p:set>
                                    <p:anim calcmode="lin" valueType="num">
                                      <p:cBhvr additive="base">
                                        <p:cTn id="30" dur="500"/>
                                        <p:tgtEl>
                                          <p:spTgt spid="79"/>
                                        </p:tgtEl>
                                        <p:attrNameLst>
                                          <p:attrName>ppt_x</p:attrName>
                                        </p:attrNameLst>
                                      </p:cBhvr>
                                      <p:tavLst>
                                        <p:tav tm="0">
                                          <p:val>
                                            <p:strVal val="#ppt_x-#ppt_w*1.125000"/>
                                          </p:val>
                                        </p:tav>
                                        <p:tav tm="100000">
                                          <p:val>
                                            <p:strVal val="#ppt_x"/>
                                          </p:val>
                                        </p:tav>
                                      </p:tavLst>
                                    </p:anim>
                                    <p:animEffect transition="in" filter="wipe(right)">
                                      <p:cBhvr>
                                        <p:cTn id="31" dur="500"/>
                                        <p:tgtEl>
                                          <p:spTgt spid="79"/>
                                        </p:tgtEl>
                                      </p:cBhvr>
                                    </p:animEffect>
                                  </p:childTnLst>
                                </p:cTn>
                              </p:par>
                              <p:par>
                                <p:cTn id="32" presetID="12" presetClass="entr" presetSubtype="2" fill="hold" nodeType="withEffect">
                                  <p:stCondLst>
                                    <p:cond delay="0"/>
                                  </p:stCondLst>
                                  <p:childTnLst>
                                    <p:set>
                                      <p:cBhvr>
                                        <p:cTn id="33" dur="1" fill="hold">
                                          <p:stCondLst>
                                            <p:cond delay="0"/>
                                          </p:stCondLst>
                                        </p:cTn>
                                        <p:tgtEl>
                                          <p:spTgt spid="82"/>
                                        </p:tgtEl>
                                        <p:attrNameLst>
                                          <p:attrName>style.visibility</p:attrName>
                                        </p:attrNameLst>
                                      </p:cBhvr>
                                      <p:to>
                                        <p:strVal val="visible"/>
                                      </p:to>
                                    </p:set>
                                    <p:anim calcmode="lin" valueType="num">
                                      <p:cBhvr additive="base">
                                        <p:cTn id="34" dur="500"/>
                                        <p:tgtEl>
                                          <p:spTgt spid="82"/>
                                        </p:tgtEl>
                                        <p:attrNameLst>
                                          <p:attrName>ppt_x</p:attrName>
                                        </p:attrNameLst>
                                      </p:cBhvr>
                                      <p:tavLst>
                                        <p:tav tm="0">
                                          <p:val>
                                            <p:strVal val="#ppt_x+#ppt_w*1.125000"/>
                                          </p:val>
                                        </p:tav>
                                        <p:tav tm="100000">
                                          <p:val>
                                            <p:strVal val="#ppt_x"/>
                                          </p:val>
                                        </p:tav>
                                      </p:tavLst>
                                    </p:anim>
                                    <p:animEffect transition="in" filter="wipe(left)">
                                      <p:cBhvr>
                                        <p:cTn id="3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7480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单种风格转化图片</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p:nvPr>
            <p:custDataLst>
              <p:tags r:id="rId1"/>
            </p:custDataLst>
          </p:nvPr>
        </p:nvGraphicFramePr>
        <p:xfrm>
          <a:off x="391160" y="1196975"/>
          <a:ext cx="8361045" cy="387985"/>
        </p:xfrm>
        <a:graphic>
          <a:graphicData uri="http://schemas.openxmlformats.org/drawingml/2006/table">
            <a:tbl>
              <a:tblPr firstRow="1" bandRow="1">
                <a:tableStyleId>{5C22544A-7EE6-4342-B048-85BDC9FD1C3A}</a:tableStyleId>
              </a:tblPr>
              <a:tblGrid>
                <a:gridCol w="2787015"/>
                <a:gridCol w="2787015"/>
                <a:gridCol w="2787015"/>
              </a:tblGrid>
              <a:tr h="387985">
                <a:tc>
                  <a:txBody>
                    <a:bodyPr/>
                    <a:lstStyle/>
                    <a:p>
                      <a:pPr>
                        <a:buNone/>
                      </a:pPr>
                      <a:r>
                        <a:rPr lang="zh-CN" altLang="en-US"/>
                        <a:t>模型的风格图片</a:t>
                      </a:r>
                      <a:endParaRPr lang="zh-CN" altLang="en-US"/>
                    </a:p>
                  </a:txBody>
                  <a:tcPr/>
                </a:tc>
                <a:tc>
                  <a:txBody>
                    <a:bodyPr/>
                    <a:lstStyle/>
                    <a:p>
                      <a:pPr>
                        <a:buNone/>
                      </a:pPr>
                      <a:r>
                        <a:rPr lang="zh-CN" altLang="en-US"/>
                        <a:t>被迁移的图片</a:t>
                      </a:r>
                      <a:endParaRPr lang="zh-CN" altLang="en-US"/>
                    </a:p>
                  </a:txBody>
                  <a:tcPr/>
                </a:tc>
                <a:tc>
                  <a:txBody>
                    <a:bodyPr/>
                    <a:lstStyle/>
                    <a:p>
                      <a:pPr>
                        <a:buNone/>
                      </a:pPr>
                      <a:r>
                        <a:rPr lang="zh-CN" altLang="en-US"/>
                        <a:t>迁移后的图片</a:t>
                      </a:r>
                      <a:endParaRPr lang="zh-CN" altLang="en-US"/>
                    </a:p>
                  </a:txBody>
                  <a:tcPr/>
                </a:tc>
              </a:tr>
            </a:tbl>
          </a:graphicData>
        </a:graphic>
      </p:graphicFrame>
      <p:pic>
        <p:nvPicPr>
          <p:cNvPr id="2"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113405" y="1894205"/>
            <a:ext cx="2759710" cy="2070100"/>
          </a:xfrm>
          <a:prstGeom prst="rect">
            <a:avLst/>
          </a:prstGeom>
          <a:noFill/>
          <a:ln>
            <a:noFill/>
          </a:ln>
        </p:spPr>
      </p:pic>
      <p:pic>
        <p:nvPicPr>
          <p:cNvPr id="4"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6017895" y="1910715"/>
            <a:ext cx="2738120" cy="2053590"/>
          </a:xfrm>
          <a:prstGeom prst="rect">
            <a:avLst/>
          </a:prstGeom>
          <a:noFill/>
          <a:ln>
            <a:noFill/>
          </a:ln>
        </p:spPr>
      </p:pic>
      <p:pic>
        <p:nvPicPr>
          <p:cNvPr id="6" name="图片 5" descr="starry-night"/>
          <p:cNvPicPr>
            <a:picLocks noChangeAspect="1"/>
          </p:cNvPicPr>
          <p:nvPr/>
        </p:nvPicPr>
        <p:blipFill>
          <a:blip r:embed="rId4"/>
          <a:stretch>
            <a:fillRect/>
          </a:stretch>
        </p:blipFill>
        <p:spPr>
          <a:xfrm>
            <a:off x="394335" y="1960245"/>
            <a:ext cx="2574290" cy="1931035"/>
          </a:xfrm>
          <a:prstGeom prst="rect">
            <a:avLst/>
          </a:prstGeom>
        </p:spPr>
      </p:pic>
      <p:sp>
        <p:nvSpPr>
          <p:cNvPr id="9" name="文本框 8"/>
          <p:cNvSpPr txBox="1"/>
          <p:nvPr/>
        </p:nvSpPr>
        <p:spPr>
          <a:xfrm>
            <a:off x="6017895" y="1584960"/>
            <a:ext cx="2392680" cy="321945"/>
          </a:xfrm>
          <a:prstGeom prst="rect">
            <a:avLst/>
          </a:prstGeom>
          <a:noFill/>
        </p:spPr>
        <p:txBody>
          <a:bodyPr wrap="square" rtlCol="0">
            <a:spAutoFit/>
          </a:bodyPr>
          <a:lstStyle/>
          <a:p>
            <a:r>
              <a:rPr lang="en-US" altLang="zh-CN" dirty="0">
                <a:solidFill>
                  <a:srgbClr val="FF0000"/>
                </a:solidFill>
              </a:rPr>
              <a:t>(</a:t>
            </a:r>
            <a:r>
              <a:rPr lang="zh-CN" altLang="en-US" dirty="0">
                <a:solidFill>
                  <a:srgbClr val="FF0000"/>
                </a:solidFill>
              </a:rPr>
              <a:t>保留图片颜色）</a:t>
            </a:r>
            <a:endParaRPr lang="zh-CN" altLang="en-US" dirty="0">
              <a:solidFill>
                <a:srgbClr val="FF0000"/>
              </a:solidFill>
            </a:endParaRPr>
          </a:p>
        </p:txBody>
      </p:sp>
      <p:pic>
        <p:nvPicPr>
          <p:cNvPr id="10" name="图片 9"/>
          <p:cNvPicPr>
            <a:picLocks noChangeAspect="1"/>
          </p:cNvPicPr>
          <p:nvPr/>
        </p:nvPicPr>
        <p:blipFill>
          <a:blip r:embed="rId5"/>
          <a:stretch>
            <a:fillRect/>
          </a:stretch>
        </p:blipFill>
        <p:spPr>
          <a:xfrm>
            <a:off x="6017895" y="4413597"/>
            <a:ext cx="2734310" cy="2050733"/>
          </a:xfrm>
          <a:prstGeom prst="rect">
            <a:avLst/>
          </a:prstGeom>
        </p:spPr>
      </p:pic>
      <p:sp>
        <p:nvSpPr>
          <p:cNvPr id="11" name="文本框 10"/>
          <p:cNvSpPr txBox="1"/>
          <p:nvPr/>
        </p:nvSpPr>
        <p:spPr>
          <a:xfrm>
            <a:off x="6017895" y="4027978"/>
            <a:ext cx="2392680" cy="321945"/>
          </a:xfrm>
          <a:prstGeom prst="rect">
            <a:avLst/>
          </a:prstGeom>
          <a:noFill/>
        </p:spPr>
        <p:txBody>
          <a:bodyPr wrap="square" rtlCol="0">
            <a:spAutoFit/>
          </a:bodyPr>
          <a:lstStyle/>
          <a:p>
            <a:r>
              <a:rPr lang="en-US" altLang="zh-CN" dirty="0">
                <a:solidFill>
                  <a:srgbClr val="FF0000"/>
                </a:solidFill>
              </a:rPr>
              <a:t>(</a:t>
            </a:r>
            <a:r>
              <a:rPr lang="zh-CN" altLang="en-US" dirty="0">
                <a:solidFill>
                  <a:srgbClr val="FF0000"/>
                </a:solidFill>
              </a:rPr>
              <a:t>不保留图片颜色）</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7480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单种风格转化图片</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p:nvPr>
            <p:custDataLst>
              <p:tags r:id="rId1"/>
            </p:custDataLst>
          </p:nvPr>
        </p:nvGraphicFramePr>
        <p:xfrm>
          <a:off x="391160" y="1196975"/>
          <a:ext cx="8361045" cy="387985"/>
        </p:xfrm>
        <a:graphic>
          <a:graphicData uri="http://schemas.openxmlformats.org/drawingml/2006/table">
            <a:tbl>
              <a:tblPr firstRow="1" bandRow="1">
                <a:tableStyleId>{5C22544A-7EE6-4342-B048-85BDC9FD1C3A}</a:tableStyleId>
              </a:tblPr>
              <a:tblGrid>
                <a:gridCol w="2787015"/>
                <a:gridCol w="2787015"/>
                <a:gridCol w="2787015"/>
              </a:tblGrid>
              <a:tr h="387985">
                <a:tc>
                  <a:txBody>
                    <a:bodyPr/>
                    <a:lstStyle/>
                    <a:p>
                      <a:pPr>
                        <a:buNone/>
                      </a:pPr>
                      <a:r>
                        <a:rPr lang="zh-CN" altLang="en-US"/>
                        <a:t>模型的风格图片</a:t>
                      </a:r>
                      <a:endParaRPr lang="zh-CN" altLang="en-US"/>
                    </a:p>
                  </a:txBody>
                  <a:tcPr/>
                </a:tc>
                <a:tc>
                  <a:txBody>
                    <a:bodyPr/>
                    <a:lstStyle/>
                    <a:p>
                      <a:pPr>
                        <a:buNone/>
                      </a:pPr>
                      <a:r>
                        <a:rPr lang="zh-CN" altLang="en-US"/>
                        <a:t>被迁移的图片</a:t>
                      </a:r>
                      <a:endParaRPr lang="zh-CN" altLang="en-US"/>
                    </a:p>
                  </a:txBody>
                  <a:tcPr/>
                </a:tc>
                <a:tc>
                  <a:txBody>
                    <a:bodyPr/>
                    <a:lstStyle/>
                    <a:p>
                      <a:pPr>
                        <a:buNone/>
                      </a:pPr>
                      <a:r>
                        <a:rPr lang="zh-CN" altLang="en-US"/>
                        <a:t>迁移后的图片</a:t>
                      </a:r>
                      <a:endParaRPr lang="zh-CN" altLang="en-US"/>
                    </a:p>
                  </a:txBody>
                  <a:tcPr/>
                </a:tc>
              </a:tr>
            </a:tbl>
          </a:graphicData>
        </a:graphic>
      </p:graphicFrame>
      <p:pic>
        <p:nvPicPr>
          <p:cNvPr id="2"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113405" y="1894205"/>
            <a:ext cx="2759710" cy="2070100"/>
          </a:xfrm>
          <a:prstGeom prst="rect">
            <a:avLst/>
          </a:prstGeom>
          <a:noFill/>
          <a:ln>
            <a:noFill/>
          </a:ln>
        </p:spPr>
      </p:pic>
      <p:pic>
        <p:nvPicPr>
          <p:cNvPr id="4" name="图片 4"/>
          <p:cNvPicPr/>
          <p:nvPr/>
        </p:nvPicPr>
        <p:blipFill>
          <a:blip r:embed="rId3">
            <a:extLst>
              <a:ext uri="{28A0092B-C50C-407E-A947-70E740481C1C}">
                <a14:useLocalDpi xmlns:a14="http://schemas.microsoft.com/office/drawing/2010/main" val="0"/>
              </a:ext>
            </a:extLst>
          </a:blip>
          <a:srcRect/>
          <a:stretch>
            <a:fillRect/>
          </a:stretch>
        </p:blipFill>
        <p:spPr bwMode="auto">
          <a:xfrm>
            <a:off x="511175" y="1894205"/>
            <a:ext cx="2357120" cy="2070099"/>
          </a:xfrm>
          <a:prstGeom prst="rect">
            <a:avLst/>
          </a:prstGeom>
          <a:noFill/>
          <a:ln>
            <a:noFill/>
          </a:ln>
        </p:spPr>
      </p:pic>
      <p:pic>
        <p:nvPicPr>
          <p:cNvPr id="11" name="图片 2"/>
          <p:cNvPicPr/>
          <p:nvPr/>
        </p:nvPicPr>
        <p:blipFill>
          <a:blip r:embed="rId4">
            <a:extLst>
              <a:ext uri="{28A0092B-C50C-407E-A947-70E740481C1C}">
                <a14:useLocalDpi xmlns:a14="http://schemas.microsoft.com/office/drawing/2010/main" val="0"/>
              </a:ext>
            </a:extLst>
          </a:blip>
          <a:srcRect/>
          <a:stretch>
            <a:fillRect/>
          </a:stretch>
        </p:blipFill>
        <p:spPr bwMode="auto">
          <a:xfrm>
            <a:off x="6000750" y="1894206"/>
            <a:ext cx="2632075" cy="2070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7480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单种风格转化图片</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p:nvPr>
            <p:custDataLst>
              <p:tags r:id="rId1"/>
            </p:custDataLst>
          </p:nvPr>
        </p:nvGraphicFramePr>
        <p:xfrm>
          <a:off x="391160" y="1196975"/>
          <a:ext cx="8361045" cy="387985"/>
        </p:xfrm>
        <a:graphic>
          <a:graphicData uri="http://schemas.openxmlformats.org/drawingml/2006/table">
            <a:tbl>
              <a:tblPr firstRow="1" bandRow="1">
                <a:tableStyleId>{5C22544A-7EE6-4342-B048-85BDC9FD1C3A}</a:tableStyleId>
              </a:tblPr>
              <a:tblGrid>
                <a:gridCol w="2787015"/>
                <a:gridCol w="2787015"/>
                <a:gridCol w="2787015"/>
              </a:tblGrid>
              <a:tr h="387985">
                <a:tc>
                  <a:txBody>
                    <a:bodyPr/>
                    <a:lstStyle/>
                    <a:p>
                      <a:pPr>
                        <a:buNone/>
                      </a:pPr>
                      <a:r>
                        <a:rPr lang="zh-CN" altLang="en-US"/>
                        <a:t>模型的风格图片</a:t>
                      </a:r>
                      <a:endParaRPr lang="zh-CN" altLang="en-US"/>
                    </a:p>
                  </a:txBody>
                  <a:tcPr/>
                </a:tc>
                <a:tc>
                  <a:txBody>
                    <a:bodyPr/>
                    <a:lstStyle/>
                    <a:p>
                      <a:pPr>
                        <a:buNone/>
                      </a:pPr>
                      <a:r>
                        <a:rPr lang="zh-CN" altLang="en-US"/>
                        <a:t>被迁移的图片</a:t>
                      </a:r>
                      <a:endParaRPr lang="zh-CN" altLang="en-US"/>
                    </a:p>
                  </a:txBody>
                  <a:tcPr/>
                </a:tc>
                <a:tc>
                  <a:txBody>
                    <a:bodyPr/>
                    <a:lstStyle/>
                    <a:p>
                      <a:pPr>
                        <a:buNone/>
                      </a:pPr>
                      <a:r>
                        <a:rPr lang="zh-CN" altLang="en-US"/>
                        <a:t>迁移后的图片</a:t>
                      </a:r>
                      <a:endParaRPr lang="zh-CN" altLang="en-US"/>
                    </a:p>
                  </a:txBody>
                  <a:tcPr/>
                </a:tc>
              </a:tr>
            </a:tbl>
          </a:graphicData>
        </a:graphic>
      </p:graphicFrame>
      <p:pic>
        <p:nvPicPr>
          <p:cNvPr id="2" name="图片 3"/>
          <p:cNvPicPr/>
          <p:nvPr/>
        </p:nvPicPr>
        <p:blipFill>
          <a:blip r:embed="rId2">
            <a:extLst>
              <a:ext uri="{28A0092B-C50C-407E-A947-70E740481C1C}">
                <a14:useLocalDpi xmlns:a14="http://schemas.microsoft.com/office/drawing/2010/main" val="0"/>
              </a:ext>
            </a:extLst>
          </a:blip>
          <a:srcRect/>
          <a:stretch>
            <a:fillRect/>
          </a:stretch>
        </p:blipFill>
        <p:spPr bwMode="auto">
          <a:xfrm>
            <a:off x="3113405" y="1894205"/>
            <a:ext cx="2759710" cy="2070100"/>
          </a:xfrm>
          <a:prstGeom prst="rect">
            <a:avLst/>
          </a:prstGeom>
          <a:noFill/>
          <a:ln>
            <a:noFill/>
          </a:ln>
        </p:spPr>
      </p:pic>
      <p:sp>
        <p:nvSpPr>
          <p:cNvPr id="9" name="文本框 8"/>
          <p:cNvSpPr txBox="1"/>
          <p:nvPr/>
        </p:nvSpPr>
        <p:spPr>
          <a:xfrm>
            <a:off x="6023615" y="4273550"/>
            <a:ext cx="2392680" cy="321945"/>
          </a:xfrm>
          <a:prstGeom prst="rect">
            <a:avLst/>
          </a:prstGeom>
          <a:noFill/>
        </p:spPr>
        <p:txBody>
          <a:bodyPr wrap="square" rtlCol="0">
            <a:spAutoFit/>
          </a:bodyPr>
          <a:lstStyle/>
          <a:p>
            <a:r>
              <a:rPr lang="en-US" altLang="zh-CN">
                <a:solidFill>
                  <a:srgbClr val="FF0000"/>
                </a:solidFill>
              </a:rPr>
              <a:t>(</a:t>
            </a:r>
            <a:r>
              <a:rPr lang="zh-CN" altLang="en-US">
                <a:solidFill>
                  <a:srgbClr val="FF0000"/>
                </a:solidFill>
              </a:rPr>
              <a:t>不保留图片颜色）</a:t>
            </a:r>
            <a:endParaRPr lang="zh-CN" altLang="en-US">
              <a:solidFill>
                <a:srgbClr val="FF0000"/>
              </a:solidFill>
            </a:endParaRPr>
          </a:p>
        </p:txBody>
      </p:sp>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361315" y="1894204"/>
            <a:ext cx="2631440" cy="2070099"/>
          </a:xfrm>
          <a:prstGeom prst="rect">
            <a:avLst/>
          </a:prstGeom>
          <a:noFill/>
          <a:ln>
            <a:noFill/>
          </a:ln>
        </p:spPr>
      </p:pic>
      <p:pic>
        <p:nvPicPr>
          <p:cNvPr id="4" name="图片 3"/>
          <p:cNvPicPr>
            <a:picLocks noChangeAspect="1"/>
          </p:cNvPicPr>
          <p:nvPr/>
        </p:nvPicPr>
        <p:blipFill>
          <a:blip r:embed="rId4"/>
          <a:stretch>
            <a:fillRect/>
          </a:stretch>
        </p:blipFill>
        <p:spPr>
          <a:xfrm>
            <a:off x="6023615" y="1894205"/>
            <a:ext cx="2759070" cy="2070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7480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单种风格转化图片</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p:nvPr>
            <p:custDataLst>
              <p:tags r:id="rId1"/>
            </p:custDataLst>
          </p:nvPr>
        </p:nvGraphicFramePr>
        <p:xfrm>
          <a:off x="391160" y="1456055"/>
          <a:ext cx="8361045" cy="387985"/>
        </p:xfrm>
        <a:graphic>
          <a:graphicData uri="http://schemas.openxmlformats.org/drawingml/2006/table">
            <a:tbl>
              <a:tblPr firstRow="1" bandRow="1">
                <a:tableStyleId>{5C22544A-7EE6-4342-B048-85BDC9FD1C3A}</a:tableStyleId>
              </a:tblPr>
              <a:tblGrid>
                <a:gridCol w="2787015"/>
                <a:gridCol w="2787015"/>
                <a:gridCol w="2787015"/>
              </a:tblGrid>
              <a:tr h="387985">
                <a:tc>
                  <a:txBody>
                    <a:bodyPr/>
                    <a:lstStyle/>
                    <a:p>
                      <a:pPr>
                        <a:buNone/>
                      </a:pPr>
                      <a:r>
                        <a:rPr lang="zh-CN" altLang="en-US"/>
                        <a:t>模型的风格图片</a:t>
                      </a:r>
                      <a:endParaRPr lang="zh-CN" altLang="en-US"/>
                    </a:p>
                  </a:txBody>
                  <a:tcPr/>
                </a:tc>
                <a:tc>
                  <a:txBody>
                    <a:bodyPr/>
                    <a:lstStyle/>
                    <a:p>
                      <a:pPr>
                        <a:buNone/>
                      </a:pPr>
                      <a:r>
                        <a:rPr lang="zh-CN" altLang="en-US"/>
                        <a:t>被迁移的图片</a:t>
                      </a:r>
                      <a:endParaRPr lang="zh-CN" altLang="en-US"/>
                    </a:p>
                  </a:txBody>
                  <a:tcPr/>
                </a:tc>
                <a:tc>
                  <a:txBody>
                    <a:bodyPr/>
                    <a:lstStyle/>
                    <a:p>
                      <a:pPr>
                        <a:buNone/>
                      </a:pPr>
                      <a:r>
                        <a:rPr lang="zh-CN" altLang="en-US"/>
                        <a:t>迁移后的图片</a:t>
                      </a:r>
                      <a:endParaRPr lang="zh-CN" altLang="en-US"/>
                    </a:p>
                  </a:txBody>
                  <a:tcPr/>
                </a:tc>
              </a:tr>
            </a:tbl>
          </a:graphicData>
        </a:graphic>
      </p:graphicFrame>
      <p:pic>
        <p:nvPicPr>
          <p:cNvPr id="6" name="图片 5"/>
          <p:cNvPicPr/>
          <p:nvPr/>
        </p:nvPicPr>
        <p:blipFill>
          <a:blip r:embed="rId2">
            <a:extLst>
              <a:ext uri="{28A0092B-C50C-407E-A947-70E740481C1C}">
                <a14:useLocalDpi xmlns:a14="http://schemas.microsoft.com/office/drawing/2010/main" val="0"/>
              </a:ext>
            </a:extLst>
          </a:blip>
          <a:srcRect/>
          <a:stretch>
            <a:fillRect/>
          </a:stretch>
        </p:blipFill>
        <p:spPr bwMode="auto">
          <a:xfrm>
            <a:off x="6040271" y="2176349"/>
            <a:ext cx="2711934" cy="1878816"/>
          </a:xfrm>
          <a:prstGeom prst="rect">
            <a:avLst/>
          </a:prstGeom>
          <a:noFill/>
          <a:ln>
            <a:noFill/>
          </a:ln>
        </p:spPr>
      </p:pic>
      <p:pic>
        <p:nvPicPr>
          <p:cNvPr id="9" name="图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160" y="2176350"/>
            <a:ext cx="2890202" cy="1878816"/>
          </a:xfrm>
          <a:prstGeom prst="rect">
            <a:avLst/>
          </a:prstGeom>
          <a:noFill/>
          <a:ln>
            <a:noFill/>
          </a:ln>
        </p:spPr>
      </p:pic>
      <p:pic>
        <p:nvPicPr>
          <p:cNvPr id="2" name="图片 1"/>
          <p:cNvPicPr>
            <a:picLocks noChangeAspect="1"/>
          </p:cNvPicPr>
          <p:nvPr/>
        </p:nvPicPr>
        <p:blipFill>
          <a:blip r:embed="rId4"/>
          <a:stretch>
            <a:fillRect/>
          </a:stretch>
        </p:blipFill>
        <p:spPr>
          <a:xfrm>
            <a:off x="3193866" y="2176350"/>
            <a:ext cx="2846405" cy="18788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7480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单种风格转化图片</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p:nvPr>
            <p:custDataLst>
              <p:tags r:id="rId1"/>
            </p:custDataLst>
          </p:nvPr>
        </p:nvGraphicFramePr>
        <p:xfrm>
          <a:off x="391160" y="1456055"/>
          <a:ext cx="8361045" cy="387985"/>
        </p:xfrm>
        <a:graphic>
          <a:graphicData uri="http://schemas.openxmlformats.org/drawingml/2006/table">
            <a:tbl>
              <a:tblPr firstRow="1" bandRow="1">
                <a:tableStyleId>{5C22544A-7EE6-4342-B048-85BDC9FD1C3A}</a:tableStyleId>
              </a:tblPr>
              <a:tblGrid>
                <a:gridCol w="2787015"/>
                <a:gridCol w="2787015"/>
                <a:gridCol w="2787015"/>
              </a:tblGrid>
              <a:tr h="387985">
                <a:tc>
                  <a:txBody>
                    <a:bodyPr/>
                    <a:lstStyle/>
                    <a:p>
                      <a:pPr>
                        <a:buNone/>
                      </a:pPr>
                      <a:r>
                        <a:rPr lang="zh-CN" altLang="en-US"/>
                        <a:t>模型的风格图片</a:t>
                      </a:r>
                      <a:endParaRPr lang="zh-CN" altLang="en-US"/>
                    </a:p>
                  </a:txBody>
                  <a:tcPr/>
                </a:tc>
                <a:tc>
                  <a:txBody>
                    <a:bodyPr/>
                    <a:lstStyle/>
                    <a:p>
                      <a:pPr>
                        <a:buNone/>
                      </a:pPr>
                      <a:r>
                        <a:rPr lang="zh-CN" altLang="en-US"/>
                        <a:t>被迁移的图片</a:t>
                      </a:r>
                      <a:endParaRPr lang="zh-CN" altLang="en-US"/>
                    </a:p>
                  </a:txBody>
                  <a:tcPr/>
                </a:tc>
                <a:tc>
                  <a:txBody>
                    <a:bodyPr/>
                    <a:lstStyle/>
                    <a:p>
                      <a:pPr>
                        <a:buNone/>
                      </a:pPr>
                      <a:r>
                        <a:rPr lang="zh-CN" altLang="en-US"/>
                        <a:t>迁移后的图片</a:t>
                      </a:r>
                      <a:endParaRPr lang="zh-CN" altLang="en-US"/>
                    </a:p>
                  </a:txBody>
                  <a:tcPr/>
                </a:tc>
              </a:tr>
            </a:tbl>
          </a:graphicData>
        </a:graphic>
      </p:graphicFrame>
      <p:pic>
        <p:nvPicPr>
          <p:cNvPr id="4" name="图片 3" descr="图片包含 书, 桌子, 游戏机, 华美&#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358" y="2176349"/>
            <a:ext cx="2694333" cy="2020750"/>
          </a:xfrm>
          <a:prstGeom prst="rect">
            <a:avLst/>
          </a:prstGeom>
        </p:spPr>
      </p:pic>
      <p:pic>
        <p:nvPicPr>
          <p:cNvPr id="9" name="图片 8" descr="图片包含 长凳, 橙子, 游戏机, 猫&#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23" y="2176349"/>
            <a:ext cx="2694333" cy="2020750"/>
          </a:xfrm>
          <a:prstGeom prst="rect">
            <a:avLst/>
          </a:prstGeom>
        </p:spPr>
      </p:pic>
      <p:pic>
        <p:nvPicPr>
          <p:cNvPr id="10" name="图片 9"/>
          <p:cNvPicPr>
            <a:picLocks noChangeAspect="1"/>
          </p:cNvPicPr>
          <p:nvPr/>
        </p:nvPicPr>
        <p:blipFill>
          <a:blip r:embed="rId4"/>
          <a:stretch>
            <a:fillRect/>
          </a:stretch>
        </p:blipFill>
        <p:spPr>
          <a:xfrm>
            <a:off x="3098056" y="2176349"/>
            <a:ext cx="3063929" cy="2020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74809"/>
            <a:ext cx="3214635" cy="548936"/>
            <a:chOff x="1130300" y="759037"/>
            <a:chExt cx="4028269" cy="549063"/>
          </a:xfrm>
        </p:grpSpPr>
        <p:sp>
          <p:nvSpPr>
            <p:cNvPr id="8" name="TextBox 8"/>
            <p:cNvSpPr txBox="1">
              <a:spLocks noChangeArrowheads="1"/>
            </p:cNvSpPr>
            <p:nvPr/>
          </p:nvSpPr>
          <p:spPr bwMode="auto">
            <a:xfrm>
              <a:off x="125523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帅哥风格迁移图</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p:nvPr>
            <p:custDataLst>
              <p:tags r:id="rId1"/>
            </p:custDataLst>
          </p:nvPr>
        </p:nvGraphicFramePr>
        <p:xfrm>
          <a:off x="391160" y="1456055"/>
          <a:ext cx="8361045" cy="387985"/>
        </p:xfrm>
        <a:graphic>
          <a:graphicData uri="http://schemas.openxmlformats.org/drawingml/2006/table">
            <a:tbl>
              <a:tblPr firstRow="1" bandRow="1">
                <a:tableStyleId>{5C22544A-7EE6-4342-B048-85BDC9FD1C3A}</a:tableStyleId>
              </a:tblPr>
              <a:tblGrid>
                <a:gridCol w="2787015"/>
                <a:gridCol w="2787015"/>
                <a:gridCol w="2787015"/>
              </a:tblGrid>
              <a:tr h="387985">
                <a:tc>
                  <a:txBody>
                    <a:bodyPr/>
                    <a:lstStyle/>
                    <a:p>
                      <a:pPr>
                        <a:buNone/>
                      </a:pPr>
                      <a:r>
                        <a:rPr lang="zh-CN" altLang="en-US"/>
                        <a:t>模型的风格图片</a:t>
                      </a:r>
                      <a:endParaRPr lang="zh-CN" altLang="en-US"/>
                    </a:p>
                  </a:txBody>
                  <a:tcPr/>
                </a:tc>
                <a:tc>
                  <a:txBody>
                    <a:bodyPr/>
                    <a:lstStyle/>
                    <a:p>
                      <a:pPr>
                        <a:buNone/>
                      </a:pPr>
                      <a:r>
                        <a:rPr lang="zh-CN" altLang="en-US"/>
                        <a:t>被迁移的图片</a:t>
                      </a:r>
                      <a:endParaRPr lang="zh-CN" altLang="en-US"/>
                    </a:p>
                  </a:txBody>
                  <a:tcPr/>
                </a:tc>
                <a:tc>
                  <a:txBody>
                    <a:bodyPr/>
                    <a:lstStyle/>
                    <a:p>
                      <a:pPr>
                        <a:buNone/>
                      </a:pPr>
                      <a:r>
                        <a:rPr lang="zh-CN" altLang="en-US"/>
                        <a:t>迁移后的图片</a:t>
                      </a:r>
                      <a:endParaRPr lang="zh-CN" altLang="en-US"/>
                    </a:p>
                  </a:txBody>
                  <a:tcPr/>
                </a:tc>
              </a:tr>
            </a:tbl>
          </a:graphicData>
        </a:graphic>
      </p:graphicFrame>
      <p:pic>
        <p:nvPicPr>
          <p:cNvPr id="4" name="图片 3" descr="图片包含 室内, 桌子, 鸟, 猫&#10;&#10;描述已自动生成"/>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332" y="2017059"/>
            <a:ext cx="2042283" cy="3852380"/>
          </a:xfrm>
          <a:prstGeom prst="rect">
            <a:avLst/>
          </a:prstGeom>
        </p:spPr>
      </p:pic>
      <p:pic>
        <p:nvPicPr>
          <p:cNvPr id="9" name="图片 8" descr="穿着黑色衣服的人&#10;&#10;低可信度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64" y="1844040"/>
            <a:ext cx="2259418" cy="4025399"/>
          </a:xfrm>
          <a:prstGeom prst="rect">
            <a:avLst/>
          </a:prstGeom>
        </p:spPr>
      </p:pic>
      <p:pic>
        <p:nvPicPr>
          <p:cNvPr id="11" name="图片 10" descr="穿白色衣服的人&#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670" y="1844041"/>
            <a:ext cx="2259418" cy="4025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 y="1"/>
            <a:ext cx="9143985" cy="6857999"/>
          </a:xfrm>
          <a:prstGeom prst="rect">
            <a:avLst/>
          </a:prstGeom>
        </p:spPr>
      </p:pic>
      <p:sp>
        <p:nvSpPr>
          <p:cNvPr id="3" name="矩形 2"/>
          <p:cNvSpPr/>
          <p:nvPr/>
        </p:nvSpPr>
        <p:spPr>
          <a:xfrm>
            <a:off x="1620097" y="1424220"/>
            <a:ext cx="5902047" cy="3714508"/>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4" name="矩形 3"/>
          <p:cNvSpPr/>
          <p:nvPr/>
        </p:nvSpPr>
        <p:spPr>
          <a:xfrm>
            <a:off x="1775600" y="1596941"/>
            <a:ext cx="5600482" cy="33507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6" name="文本框 5"/>
          <p:cNvSpPr txBox="1"/>
          <p:nvPr/>
        </p:nvSpPr>
        <p:spPr>
          <a:xfrm>
            <a:off x="2505427" y="2456581"/>
            <a:ext cx="4101677" cy="922020"/>
          </a:xfrm>
          <a:prstGeom prst="rect">
            <a:avLst/>
          </a:prstGeom>
          <a:noFill/>
        </p:spPr>
        <p:txBody>
          <a:bodyPr wrap="square" lIns="76800" tIns="38400" rIns="76800" bIns="38400" rtlCol="0">
            <a:spAutoFit/>
          </a:bodyPr>
          <a:lstStyle/>
          <a:p>
            <a:pPr algn="ctr"/>
            <a:r>
              <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rPr>
              <a:t>实验结论</a:t>
            </a:r>
            <a:endPar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endParaRPr>
          </a:p>
        </p:txBody>
      </p:sp>
      <p:grpSp>
        <p:nvGrpSpPr>
          <p:cNvPr id="11" name="组合 10"/>
          <p:cNvGrpSpPr/>
          <p:nvPr/>
        </p:nvGrpSpPr>
        <p:grpSpPr>
          <a:xfrm>
            <a:off x="7330967" y="5788827"/>
            <a:ext cx="1040130" cy="289560"/>
            <a:chOff x="9773350" y="5790167"/>
            <a:chExt cx="1386659" cy="289627"/>
          </a:xfrm>
        </p:grpSpPr>
        <p:sp>
          <p:nvSpPr>
            <p:cNvPr id="8" name="椭圆 7"/>
            <p:cNvSpPr/>
            <p:nvPr/>
          </p:nvSpPr>
          <p:spPr>
            <a:xfrm>
              <a:off x="9773350"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9" name="椭圆 8"/>
            <p:cNvSpPr/>
            <p:nvPr/>
          </p:nvSpPr>
          <p:spPr>
            <a:xfrm>
              <a:off x="10321918"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10" name="椭圆 9"/>
            <p:cNvSpPr/>
            <p:nvPr/>
          </p:nvSpPr>
          <p:spPr>
            <a:xfrm>
              <a:off x="10870487"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74809"/>
            <a:ext cx="3236860" cy="548936"/>
            <a:chOff x="1130300" y="759037"/>
            <a:chExt cx="4056119" cy="549063"/>
          </a:xfrm>
        </p:grpSpPr>
        <p:sp>
          <p:nvSpPr>
            <p:cNvPr id="8" name="TextBox 8"/>
            <p:cNvSpPr txBox="1">
              <a:spLocks noChangeArrowheads="1"/>
            </p:cNvSpPr>
            <p:nvPr/>
          </p:nvSpPr>
          <p:spPr bwMode="auto">
            <a:xfrm>
              <a:off x="128308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实验结论</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918210" y="1899285"/>
            <a:ext cx="6987540" cy="1568450"/>
          </a:xfrm>
          <a:prstGeom prst="rect">
            <a:avLst/>
          </a:prstGeom>
          <a:noFill/>
        </p:spPr>
        <p:txBody>
          <a:bodyPr wrap="square" rtlCol="0">
            <a:spAutoFit/>
          </a:bodyPr>
          <a:lstStyle/>
          <a:p>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本项目有效地将不同的风格迁移到照片上，相应呈现出明显的风格，与实验预期较为符合。</a:t>
            </a:r>
            <a:endParaRPr lang="zh-CN" altLang="en-US" sz="2400">
              <a:latin typeface="黑体" panose="02010609060101010101" charset="-122"/>
              <a:ea typeface="黑体" panose="02010609060101010101" charset="-122"/>
              <a:cs typeface="黑体" panose="02010609060101010101" charset="-122"/>
            </a:endParaRPr>
          </a:p>
          <a:p>
            <a:r>
              <a:rPr lang="en-US" altLang="zh-CN" sz="2400">
                <a:latin typeface="黑体" panose="02010609060101010101" charset="-122"/>
                <a:ea typeface="黑体" panose="02010609060101010101" charset="-122"/>
                <a:cs typeface="黑体" panose="02010609060101010101" charset="-122"/>
              </a:rPr>
              <a:t>    </a:t>
            </a:r>
            <a:r>
              <a:rPr lang="zh-CN" altLang="en-US" sz="2400">
                <a:latin typeface="黑体" panose="02010609060101010101" charset="-122"/>
                <a:ea typeface="黑体" panose="02010609060101010101" charset="-122"/>
                <a:cs typeface="黑体" panose="02010609060101010101" charset="-122"/>
              </a:rPr>
              <a:t>美中不足的是，由于设备的原因，本项目没能用</a:t>
            </a:r>
            <a:r>
              <a:rPr lang="en-US" altLang="zh-CN" sz="2400">
                <a:latin typeface="黑体" panose="02010609060101010101" charset="-122"/>
                <a:ea typeface="黑体" panose="02010609060101010101" charset="-122"/>
                <a:cs typeface="黑体" panose="02010609060101010101" charset="-122"/>
              </a:rPr>
              <a:t>GPU</a:t>
            </a:r>
            <a:r>
              <a:rPr lang="zh-CN" altLang="en-US" sz="2400">
                <a:latin typeface="黑体" panose="02010609060101010101" charset="-122"/>
                <a:ea typeface="黑体" panose="02010609060101010101" charset="-122"/>
                <a:cs typeface="黑体" panose="02010609060101010101" charset="-122"/>
              </a:rPr>
              <a:t>来跑，导致运行的速度稍显缓慢，</a:t>
            </a:r>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 y="1"/>
            <a:ext cx="9143985" cy="6857999"/>
          </a:xfrm>
          <a:prstGeom prst="rect">
            <a:avLst/>
          </a:prstGeom>
        </p:spPr>
      </p:pic>
      <p:sp>
        <p:nvSpPr>
          <p:cNvPr id="3" name="矩形 2"/>
          <p:cNvSpPr/>
          <p:nvPr/>
        </p:nvSpPr>
        <p:spPr>
          <a:xfrm>
            <a:off x="1620097" y="1424220"/>
            <a:ext cx="5902047" cy="3714508"/>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4" name="矩形 3"/>
          <p:cNvSpPr/>
          <p:nvPr/>
        </p:nvSpPr>
        <p:spPr>
          <a:xfrm>
            <a:off x="1775600" y="1596941"/>
            <a:ext cx="5600482" cy="33507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6" name="文本框 5"/>
          <p:cNvSpPr txBox="1"/>
          <p:nvPr/>
        </p:nvSpPr>
        <p:spPr>
          <a:xfrm>
            <a:off x="2505427" y="2456581"/>
            <a:ext cx="4101677" cy="922020"/>
          </a:xfrm>
          <a:prstGeom prst="rect">
            <a:avLst/>
          </a:prstGeom>
          <a:noFill/>
        </p:spPr>
        <p:txBody>
          <a:bodyPr wrap="square" lIns="76800" tIns="38400" rIns="76800" bIns="38400" rtlCol="0">
            <a:spAutoFit/>
          </a:bodyPr>
          <a:lstStyle/>
          <a:p>
            <a:pPr algn="ctr"/>
            <a:r>
              <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rPr>
              <a:t>小组分工</a:t>
            </a:r>
            <a:endPar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endParaRPr>
          </a:p>
        </p:txBody>
      </p:sp>
      <p:grpSp>
        <p:nvGrpSpPr>
          <p:cNvPr id="11" name="组合 10"/>
          <p:cNvGrpSpPr/>
          <p:nvPr/>
        </p:nvGrpSpPr>
        <p:grpSpPr>
          <a:xfrm>
            <a:off x="7330967" y="5788827"/>
            <a:ext cx="1040130" cy="289560"/>
            <a:chOff x="9773350" y="5790167"/>
            <a:chExt cx="1386659" cy="289627"/>
          </a:xfrm>
        </p:grpSpPr>
        <p:sp>
          <p:nvSpPr>
            <p:cNvPr id="8" name="椭圆 7"/>
            <p:cNvSpPr/>
            <p:nvPr/>
          </p:nvSpPr>
          <p:spPr>
            <a:xfrm>
              <a:off x="9773350"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9" name="椭圆 8"/>
            <p:cNvSpPr/>
            <p:nvPr/>
          </p:nvSpPr>
          <p:spPr>
            <a:xfrm>
              <a:off x="10321918"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10" name="椭圆 9"/>
            <p:cNvSpPr/>
            <p:nvPr/>
          </p:nvSpPr>
          <p:spPr>
            <a:xfrm>
              <a:off x="10870487"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82414"/>
            <a:ext cx="2619716" cy="548951"/>
            <a:chOff x="1130300" y="759022"/>
            <a:chExt cx="3492500" cy="549078"/>
          </a:xfrm>
        </p:grpSpPr>
        <p:sp>
          <p:nvSpPr>
            <p:cNvPr id="8" name="TextBox 8"/>
            <p:cNvSpPr txBox="1">
              <a:spLocks noChangeArrowheads="1"/>
            </p:cNvSpPr>
            <p:nvPr/>
          </p:nvSpPr>
          <p:spPr bwMode="auto">
            <a:xfrm>
              <a:off x="1255238" y="759022"/>
              <a:ext cx="3255323"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dirty="0">
                  <a:solidFill>
                    <a:schemeClr val="accent1"/>
                  </a:solidFill>
                  <a:latin typeface="华文细黑" panose="02010600040101010101" charset="-122"/>
                  <a:ea typeface="字魂70号-灵悦黑体"/>
                  <a:sym typeface="华文细黑" panose="02010600040101010101" charset="-122"/>
                </a:rPr>
                <a:t>小组分工</a:t>
              </a:r>
              <a:endParaRPr lang="zh-CN" altLang="en-US" sz="2400" dirty="0">
                <a:solidFill>
                  <a:schemeClr val="accent1"/>
                </a:solidFill>
                <a:latin typeface="华文细黑" panose="02010600040101010101" charset="-122"/>
                <a:ea typeface="字魂70号-灵悦黑体"/>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 name="菱形 5"/>
          <p:cNvSpPr/>
          <p:nvPr/>
        </p:nvSpPr>
        <p:spPr>
          <a:xfrm>
            <a:off x="3086058" y="1863900"/>
            <a:ext cx="2862691" cy="3815540"/>
          </a:xfrm>
          <a:prstGeom prst="diamond">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dirty="0">
              <a:latin typeface="华文细黑" panose="02010600040101010101" charset="-122"/>
              <a:ea typeface="字魂70号-灵悦黑体"/>
              <a:cs typeface="+mn-ea"/>
              <a:sym typeface="华文细黑" panose="02010600040101010101" charset="-122"/>
            </a:endParaRPr>
          </a:p>
        </p:txBody>
      </p:sp>
      <p:sp>
        <p:nvSpPr>
          <p:cNvPr id="9" name="圆角矩形 43"/>
          <p:cNvSpPr/>
          <p:nvPr/>
        </p:nvSpPr>
        <p:spPr>
          <a:xfrm>
            <a:off x="4628626" y="2367839"/>
            <a:ext cx="1026248" cy="13678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dirty="0">
              <a:latin typeface="华文细黑" panose="02010600040101010101" charset="-122"/>
              <a:ea typeface="字魂70号-灵悦黑体"/>
              <a:cs typeface="+mn-ea"/>
              <a:sym typeface="华文细黑" panose="02010600040101010101" charset="-122"/>
            </a:endParaRPr>
          </a:p>
        </p:txBody>
      </p:sp>
      <p:sp>
        <p:nvSpPr>
          <p:cNvPr id="10" name="圆角矩形 44"/>
          <p:cNvSpPr/>
          <p:nvPr/>
        </p:nvSpPr>
        <p:spPr>
          <a:xfrm>
            <a:off x="3410136" y="3879657"/>
            <a:ext cx="1026248" cy="136783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dirty="0">
              <a:latin typeface="华文细黑" panose="02010600040101010101" charset="-122"/>
              <a:ea typeface="字魂70号-灵悦黑体"/>
              <a:cs typeface="+mn-ea"/>
              <a:sym typeface="华文细黑" panose="02010600040101010101" charset="-122"/>
            </a:endParaRPr>
          </a:p>
        </p:txBody>
      </p:sp>
      <p:sp>
        <p:nvSpPr>
          <p:cNvPr id="11" name="圆角矩形 45"/>
          <p:cNvSpPr/>
          <p:nvPr/>
        </p:nvSpPr>
        <p:spPr>
          <a:xfrm>
            <a:off x="3410136" y="2367839"/>
            <a:ext cx="1026248" cy="13678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dirty="0">
              <a:latin typeface="华文细黑" panose="02010600040101010101" charset="-122"/>
              <a:ea typeface="字魂70号-灵悦黑体"/>
              <a:cs typeface="+mn-ea"/>
              <a:sym typeface="华文细黑" panose="02010600040101010101" charset="-122"/>
            </a:endParaRPr>
          </a:p>
        </p:txBody>
      </p:sp>
      <p:sp>
        <p:nvSpPr>
          <p:cNvPr id="12" name="圆角矩形 46"/>
          <p:cNvSpPr/>
          <p:nvPr/>
        </p:nvSpPr>
        <p:spPr>
          <a:xfrm>
            <a:off x="4628626" y="3879657"/>
            <a:ext cx="1026248" cy="136783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dirty="0">
              <a:latin typeface="华文细黑" panose="02010600040101010101" charset="-122"/>
              <a:ea typeface="字魂70号-灵悦黑体"/>
              <a:cs typeface="+mn-ea"/>
              <a:sym typeface="华文细黑" panose="02010600040101010101" charset="-122"/>
            </a:endParaRPr>
          </a:p>
        </p:txBody>
      </p:sp>
      <p:sp>
        <p:nvSpPr>
          <p:cNvPr id="14" name="TextBox 48"/>
          <p:cNvSpPr txBox="1"/>
          <p:nvPr/>
        </p:nvSpPr>
        <p:spPr>
          <a:xfrm>
            <a:off x="4628480" y="2822117"/>
            <a:ext cx="1070610" cy="445135"/>
          </a:xfrm>
          <a:prstGeom prst="rect">
            <a:avLst/>
          </a:prstGeom>
          <a:noFill/>
        </p:spPr>
        <p:txBody>
          <a:bodyPr wrap="none" lIns="76800" tIns="38400" rIns="76800" bIns="38400" rtlCol="0">
            <a:spAutoFit/>
          </a:bodyPr>
          <a:lstStyle/>
          <a:p>
            <a:r>
              <a:rPr lang="zh-CN" altLang="en-US" sz="2400" b="1" dirty="0">
                <a:solidFill>
                  <a:schemeClr val="tx1"/>
                </a:solidFill>
                <a:latin typeface="黑体" panose="02010609060101010101" charset="-122"/>
                <a:ea typeface="黑体" panose="02010609060101010101" charset="-122"/>
                <a:cs typeface="+mn-ea"/>
                <a:sym typeface="华文细黑" panose="02010600040101010101" charset="-122"/>
              </a:rPr>
              <a:t>蔡子锋</a:t>
            </a:r>
            <a:endParaRPr lang="zh-CN" altLang="en-US" sz="2400" b="1" dirty="0">
              <a:solidFill>
                <a:schemeClr val="tx1"/>
              </a:solidFill>
              <a:latin typeface="黑体" panose="02010609060101010101" charset="-122"/>
              <a:ea typeface="黑体" panose="02010609060101010101" charset="-122"/>
              <a:cs typeface="+mn-ea"/>
              <a:sym typeface="华文细黑" panose="02010600040101010101" charset="-122"/>
            </a:endParaRPr>
          </a:p>
        </p:txBody>
      </p:sp>
      <p:sp>
        <p:nvSpPr>
          <p:cNvPr id="2" name="文本框 1"/>
          <p:cNvSpPr txBox="1"/>
          <p:nvPr/>
        </p:nvSpPr>
        <p:spPr>
          <a:xfrm>
            <a:off x="3480435" y="2821940"/>
            <a:ext cx="1018540" cy="460375"/>
          </a:xfrm>
          <a:prstGeom prst="rect">
            <a:avLst/>
          </a:prstGeom>
          <a:noFill/>
        </p:spPr>
        <p:txBody>
          <a:bodyPr wrap="square" rtlCol="0">
            <a:spAutoFit/>
          </a:bodyPr>
          <a:lstStyle/>
          <a:p>
            <a:r>
              <a:rPr lang="zh-CN" altLang="en-US" sz="2400" b="1">
                <a:latin typeface="黑体" panose="02010609060101010101" charset="-122"/>
                <a:ea typeface="黑体" panose="02010609060101010101" charset="-122"/>
              </a:rPr>
              <a:t>叶源</a:t>
            </a:r>
            <a:endParaRPr lang="zh-CN" altLang="en-US" sz="2400" b="1">
              <a:latin typeface="黑体" panose="02010609060101010101" charset="-122"/>
              <a:ea typeface="黑体" panose="02010609060101010101" charset="-122"/>
            </a:endParaRPr>
          </a:p>
        </p:txBody>
      </p:sp>
      <p:sp>
        <p:nvSpPr>
          <p:cNvPr id="30" name="文本框 29"/>
          <p:cNvSpPr txBox="1"/>
          <p:nvPr/>
        </p:nvSpPr>
        <p:spPr>
          <a:xfrm>
            <a:off x="3307080" y="4333240"/>
            <a:ext cx="1231900" cy="460375"/>
          </a:xfrm>
          <a:prstGeom prst="rect">
            <a:avLst/>
          </a:prstGeom>
          <a:noFill/>
        </p:spPr>
        <p:txBody>
          <a:bodyPr wrap="square" rtlCol="0">
            <a:spAutoFit/>
          </a:bodyPr>
          <a:lstStyle/>
          <a:p>
            <a:r>
              <a:rPr lang="zh-CN" altLang="en-US" sz="2400" b="1" dirty="0">
                <a:latin typeface="黑体" panose="02010609060101010101" charset="-122"/>
                <a:ea typeface="黑体" panose="02010609060101010101" charset="-122"/>
              </a:rPr>
              <a:t>张靖湟</a:t>
            </a:r>
            <a:endParaRPr lang="zh-CN" altLang="en-US" sz="2400" b="1" dirty="0">
              <a:latin typeface="黑体" panose="02010609060101010101" charset="-122"/>
              <a:ea typeface="黑体" panose="02010609060101010101" charset="-122"/>
            </a:endParaRPr>
          </a:p>
        </p:txBody>
      </p:sp>
      <p:sp>
        <p:nvSpPr>
          <p:cNvPr id="31" name="文本框 30"/>
          <p:cNvSpPr txBox="1"/>
          <p:nvPr/>
        </p:nvSpPr>
        <p:spPr>
          <a:xfrm>
            <a:off x="4628515" y="4333875"/>
            <a:ext cx="1231900" cy="460375"/>
          </a:xfrm>
          <a:prstGeom prst="rect">
            <a:avLst/>
          </a:prstGeom>
          <a:noFill/>
        </p:spPr>
        <p:txBody>
          <a:bodyPr wrap="square" rtlCol="0">
            <a:spAutoFit/>
          </a:bodyPr>
          <a:lstStyle/>
          <a:p>
            <a:r>
              <a:rPr lang="zh-CN" altLang="en-US" sz="2400" b="1">
                <a:latin typeface="黑体" panose="02010609060101010101" charset="-122"/>
                <a:ea typeface="黑体" panose="02010609060101010101" charset="-122"/>
              </a:rPr>
              <a:t>李泽涵</a:t>
            </a:r>
            <a:endParaRPr lang="zh-CN" altLang="en-US" sz="2400" b="1">
              <a:latin typeface="黑体" panose="02010609060101010101" charset="-122"/>
              <a:ea typeface="黑体" panose="02010609060101010101" charset="-122"/>
            </a:endParaRPr>
          </a:p>
        </p:txBody>
      </p:sp>
      <p:sp>
        <p:nvSpPr>
          <p:cNvPr id="35" name="文本框 34"/>
          <p:cNvSpPr txBox="1"/>
          <p:nvPr/>
        </p:nvSpPr>
        <p:spPr>
          <a:xfrm>
            <a:off x="1021080" y="1794510"/>
            <a:ext cx="2065020" cy="1938020"/>
          </a:xfrm>
          <a:prstGeom prst="rect">
            <a:avLst/>
          </a:prstGeom>
          <a:noFill/>
        </p:spPr>
        <p:txBody>
          <a:bodyPr wrap="square" rtlCol="0">
            <a:spAutoFit/>
          </a:bodyPr>
          <a:lstStyle/>
          <a:p>
            <a:r>
              <a:rPr lang="zh-CN" altLang="en-US"/>
              <a:t>负责确定项目模型和搜集相关算法，确定项目主要应用技术和解决能力的范围。</a:t>
            </a:r>
            <a:endParaRPr lang="zh-CN" altLang="en-US"/>
          </a:p>
          <a:p>
            <a:r>
              <a:rPr lang="zh-CN" altLang="en-US"/>
              <a:t>负责项目整体评估和反思总结，分析已实现和未实现的功能，撰写实验报告。</a:t>
            </a:r>
            <a:endParaRPr lang="zh-CN" altLang="en-US"/>
          </a:p>
        </p:txBody>
      </p:sp>
      <p:sp>
        <p:nvSpPr>
          <p:cNvPr id="36" name="文本框 35"/>
          <p:cNvSpPr txBox="1"/>
          <p:nvPr/>
        </p:nvSpPr>
        <p:spPr>
          <a:xfrm>
            <a:off x="6093460" y="4103370"/>
            <a:ext cx="2065020" cy="1938020"/>
          </a:xfrm>
          <a:prstGeom prst="rect">
            <a:avLst/>
          </a:prstGeom>
          <a:noFill/>
        </p:spPr>
        <p:txBody>
          <a:bodyPr wrap="square" rtlCol="0">
            <a:spAutoFit/>
          </a:bodyPr>
          <a:lstStyle/>
          <a:p>
            <a:r>
              <a:rPr lang="zh-CN" altLang="en-US"/>
              <a:t>负责确定项目模型和搜集相关算法，确定项目主要应用技术和解决能力的范围。</a:t>
            </a:r>
            <a:endParaRPr lang="zh-CN" altLang="en-US"/>
          </a:p>
          <a:p>
            <a:r>
              <a:rPr lang="zh-CN" altLang="en-US"/>
              <a:t>负责项目整体评估和反思总结，分析已实现和未实现的功能，撰写实验报告。</a:t>
            </a:r>
            <a:endParaRPr lang="zh-CN" altLang="en-US"/>
          </a:p>
        </p:txBody>
      </p:sp>
      <p:sp>
        <p:nvSpPr>
          <p:cNvPr id="37" name="文本框 36"/>
          <p:cNvSpPr txBox="1"/>
          <p:nvPr/>
        </p:nvSpPr>
        <p:spPr>
          <a:xfrm>
            <a:off x="6093460" y="1794510"/>
            <a:ext cx="2065020" cy="1938020"/>
          </a:xfrm>
          <a:prstGeom prst="rect">
            <a:avLst/>
          </a:prstGeom>
          <a:noFill/>
        </p:spPr>
        <p:txBody>
          <a:bodyPr wrap="square" rtlCol="0">
            <a:spAutoFit/>
          </a:bodyPr>
          <a:lstStyle/>
          <a:p>
            <a:r>
              <a:rPr lang="zh-CN" altLang="en-US"/>
              <a:t>负责确定项目模型和搜集相关算法，确定项目主要应用技术和解决能力的范围。</a:t>
            </a:r>
            <a:endParaRPr lang="zh-CN" altLang="en-US"/>
          </a:p>
          <a:p>
            <a:r>
              <a:rPr lang="zh-CN" altLang="en-US"/>
              <a:t>负责代码的具体实现和编写，进行逻辑设计和项目开发优化。</a:t>
            </a:r>
            <a:endParaRPr lang="zh-CN" altLang="en-US"/>
          </a:p>
          <a:p>
            <a:r>
              <a:rPr lang="zh-CN" altLang="en-US"/>
              <a:t>制作项目</a:t>
            </a:r>
            <a:r>
              <a:rPr lang="en-US" altLang="zh-CN"/>
              <a:t>ppt</a:t>
            </a:r>
            <a:r>
              <a:rPr lang="zh-CN" altLang="en-US"/>
              <a:t>。</a:t>
            </a:r>
            <a:endParaRPr lang="zh-CN" altLang="en-US"/>
          </a:p>
        </p:txBody>
      </p:sp>
      <p:sp>
        <p:nvSpPr>
          <p:cNvPr id="38" name="文本框 37"/>
          <p:cNvSpPr txBox="1"/>
          <p:nvPr/>
        </p:nvSpPr>
        <p:spPr>
          <a:xfrm>
            <a:off x="876300" y="4103370"/>
            <a:ext cx="2065020" cy="1708160"/>
          </a:xfrm>
          <a:prstGeom prst="rect">
            <a:avLst/>
          </a:prstGeom>
          <a:noFill/>
        </p:spPr>
        <p:txBody>
          <a:bodyPr wrap="square" rtlCol="0">
            <a:spAutoFit/>
          </a:bodyPr>
          <a:lstStyle/>
          <a:p>
            <a:r>
              <a:rPr lang="zh-CN" altLang="en-US" dirty="0"/>
              <a:t>负责确定项目模型和搜集相关算法，确定项目主要应用技术和解决能力的范围。</a:t>
            </a:r>
            <a:endParaRPr lang="zh-CN" altLang="en-US" dirty="0"/>
          </a:p>
          <a:p>
            <a:r>
              <a:rPr lang="zh-CN" altLang="en-US" dirty="0"/>
              <a:t>负责代码的具体实现和编写，进行逻辑设计和项目开发优化。</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1"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1000" fill="hold"/>
                                        <p:tgtEl>
                                          <p:spTgt spid="6"/>
                                        </p:tgtEl>
                                        <p:attrNameLst>
                                          <p:attrName>ppt_w</p:attrName>
                                        </p:attrNameLst>
                                      </p:cBhvr>
                                      <p:tavLst>
                                        <p:tav tm="0">
                                          <p:val>
                                            <p:fltVal val="0"/>
                                          </p:val>
                                        </p:tav>
                                        <p:tav tm="100000">
                                          <p:val>
                                            <p:strVal val="#ppt_w"/>
                                          </p:val>
                                        </p:tav>
                                      </p:tavLst>
                                    </p:anim>
                                    <p:anim calcmode="lin" valueType="num">
                                      <p:cBhvr>
                                        <p:cTn id="13" dur="1000" fill="hold"/>
                                        <p:tgtEl>
                                          <p:spTgt spid="6"/>
                                        </p:tgtEl>
                                        <p:attrNameLst>
                                          <p:attrName>ppt_h</p:attrName>
                                        </p:attrNameLst>
                                      </p:cBhvr>
                                      <p:tavLst>
                                        <p:tav tm="0">
                                          <p:val>
                                            <p:fltVal val="0"/>
                                          </p:val>
                                        </p:tav>
                                        <p:tav tm="100000">
                                          <p:val>
                                            <p:strVal val="#ppt_h"/>
                                          </p:val>
                                        </p:tav>
                                      </p:tavLst>
                                    </p:anim>
                                    <p:anim calcmode="lin" valueType="num">
                                      <p:cBhvr>
                                        <p:cTn id="14" dur="1000" fill="hold"/>
                                        <p:tgtEl>
                                          <p:spTgt spid="6"/>
                                        </p:tgtEl>
                                        <p:attrNameLst>
                                          <p:attrName>style.rotation</p:attrName>
                                        </p:attrNameLst>
                                      </p:cBhvr>
                                      <p:tavLst>
                                        <p:tav tm="0">
                                          <p:val>
                                            <p:fltVal val="90"/>
                                          </p:val>
                                        </p:tav>
                                        <p:tav tm="100000">
                                          <p:val>
                                            <p:fltVal val="0"/>
                                          </p:val>
                                        </p:tav>
                                      </p:tavLst>
                                    </p:anim>
                                    <p:animEffect transition="in" filter="fade">
                                      <p:cBhvr>
                                        <p:cTn id="15" dur="1000"/>
                                        <p:tgtEl>
                                          <p:spTgt spid="6"/>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1000"/>
                                        <p:tgtEl>
                                          <p:spTgt spid="12"/>
                                        </p:tgtEl>
                                      </p:cBhvr>
                                    </p:animEffect>
                                    <p:anim calcmode="lin" valueType="num">
                                      <p:cBhvr>
                                        <p:cTn id="30" dur="1000" fill="hold"/>
                                        <p:tgtEl>
                                          <p:spTgt spid="12"/>
                                        </p:tgtEl>
                                        <p:attrNameLst>
                                          <p:attrName>ppt_x</p:attrName>
                                        </p:attrNameLst>
                                      </p:cBhvr>
                                      <p:tavLst>
                                        <p:tav tm="0">
                                          <p:val>
                                            <p:strVal val="#ppt_x"/>
                                          </p:val>
                                        </p:tav>
                                        <p:tav tm="100000">
                                          <p:val>
                                            <p:strVal val="#ppt_x"/>
                                          </p:val>
                                        </p:tav>
                                      </p:tavLst>
                                    </p:anim>
                                    <p:anim calcmode="lin" valueType="num">
                                      <p:cBhvr>
                                        <p:cTn id="31" dur="1000" fill="hold"/>
                                        <p:tgtEl>
                                          <p:spTgt spid="12"/>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 y="1"/>
            <a:ext cx="9143985" cy="6857999"/>
          </a:xfrm>
          <a:prstGeom prst="rect">
            <a:avLst/>
          </a:prstGeom>
        </p:spPr>
      </p:pic>
      <p:sp>
        <p:nvSpPr>
          <p:cNvPr id="3" name="矩形 2"/>
          <p:cNvSpPr/>
          <p:nvPr/>
        </p:nvSpPr>
        <p:spPr>
          <a:xfrm>
            <a:off x="1620097" y="1424220"/>
            <a:ext cx="5902047" cy="3714508"/>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4" name="矩形 3"/>
          <p:cNvSpPr/>
          <p:nvPr/>
        </p:nvSpPr>
        <p:spPr>
          <a:xfrm>
            <a:off x="1775600" y="1596941"/>
            <a:ext cx="5600482" cy="33507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6" name="文本框 5"/>
          <p:cNvSpPr txBox="1"/>
          <p:nvPr/>
        </p:nvSpPr>
        <p:spPr>
          <a:xfrm>
            <a:off x="2505427" y="2456581"/>
            <a:ext cx="4101677" cy="922020"/>
          </a:xfrm>
          <a:prstGeom prst="rect">
            <a:avLst/>
          </a:prstGeom>
          <a:noFill/>
        </p:spPr>
        <p:txBody>
          <a:bodyPr wrap="square" lIns="76800" tIns="38400" rIns="76800" bIns="38400" rtlCol="0">
            <a:spAutoFit/>
          </a:bodyPr>
          <a:lstStyle/>
          <a:p>
            <a:pPr algn="ctr"/>
            <a:r>
              <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rPr>
              <a:t>项目简介</a:t>
            </a:r>
            <a:endPar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endParaRPr>
          </a:p>
        </p:txBody>
      </p:sp>
      <p:grpSp>
        <p:nvGrpSpPr>
          <p:cNvPr id="11" name="组合 10"/>
          <p:cNvGrpSpPr/>
          <p:nvPr/>
        </p:nvGrpSpPr>
        <p:grpSpPr>
          <a:xfrm>
            <a:off x="7330967" y="5788827"/>
            <a:ext cx="1040130" cy="289560"/>
            <a:chOff x="9773350" y="5790167"/>
            <a:chExt cx="1386659" cy="289627"/>
          </a:xfrm>
        </p:grpSpPr>
        <p:sp>
          <p:nvSpPr>
            <p:cNvPr id="8" name="椭圆 7"/>
            <p:cNvSpPr/>
            <p:nvPr/>
          </p:nvSpPr>
          <p:spPr>
            <a:xfrm>
              <a:off x="9773350"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9" name="椭圆 8"/>
            <p:cNvSpPr/>
            <p:nvPr/>
          </p:nvSpPr>
          <p:spPr>
            <a:xfrm>
              <a:off x="10321918"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10" name="椭圆 9"/>
            <p:cNvSpPr/>
            <p:nvPr/>
          </p:nvSpPr>
          <p:spPr>
            <a:xfrm>
              <a:off x="10870487"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 y="1"/>
            <a:ext cx="9143985" cy="6857999"/>
          </a:xfrm>
          <a:prstGeom prst="rect">
            <a:avLst/>
          </a:prstGeom>
        </p:spPr>
      </p:pic>
      <p:sp>
        <p:nvSpPr>
          <p:cNvPr id="3" name="矩形 2"/>
          <p:cNvSpPr/>
          <p:nvPr/>
        </p:nvSpPr>
        <p:spPr>
          <a:xfrm>
            <a:off x="1620097" y="1424220"/>
            <a:ext cx="5902047" cy="3714508"/>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4" name="矩形 3"/>
          <p:cNvSpPr/>
          <p:nvPr/>
        </p:nvSpPr>
        <p:spPr>
          <a:xfrm>
            <a:off x="1775600" y="1596941"/>
            <a:ext cx="5600482" cy="33507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6" name="文本框 5"/>
          <p:cNvSpPr txBox="1"/>
          <p:nvPr/>
        </p:nvSpPr>
        <p:spPr>
          <a:xfrm>
            <a:off x="2505427" y="2456581"/>
            <a:ext cx="4101677" cy="922020"/>
          </a:xfrm>
          <a:prstGeom prst="rect">
            <a:avLst/>
          </a:prstGeom>
          <a:noFill/>
        </p:spPr>
        <p:txBody>
          <a:bodyPr wrap="square" lIns="76800" tIns="38400" rIns="76800" bIns="38400" rtlCol="0">
            <a:spAutoFit/>
          </a:bodyPr>
          <a:lstStyle/>
          <a:p>
            <a:pPr algn="ctr"/>
            <a:r>
              <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rPr>
              <a:t>参考文献</a:t>
            </a:r>
            <a:endPar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endParaRPr>
          </a:p>
        </p:txBody>
      </p:sp>
      <p:grpSp>
        <p:nvGrpSpPr>
          <p:cNvPr id="11" name="组合 10"/>
          <p:cNvGrpSpPr/>
          <p:nvPr/>
        </p:nvGrpSpPr>
        <p:grpSpPr>
          <a:xfrm>
            <a:off x="7330967" y="5788827"/>
            <a:ext cx="1040130" cy="289560"/>
            <a:chOff x="9773350" y="5790167"/>
            <a:chExt cx="1386659" cy="289627"/>
          </a:xfrm>
        </p:grpSpPr>
        <p:sp>
          <p:nvSpPr>
            <p:cNvPr id="8" name="椭圆 7"/>
            <p:cNvSpPr/>
            <p:nvPr/>
          </p:nvSpPr>
          <p:spPr>
            <a:xfrm>
              <a:off x="9773350"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9" name="椭圆 8"/>
            <p:cNvSpPr/>
            <p:nvPr/>
          </p:nvSpPr>
          <p:spPr>
            <a:xfrm>
              <a:off x="10321918"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10" name="椭圆 9"/>
            <p:cNvSpPr/>
            <p:nvPr/>
          </p:nvSpPr>
          <p:spPr>
            <a:xfrm>
              <a:off x="10870487"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74809"/>
            <a:ext cx="3236860" cy="548936"/>
            <a:chOff x="1130300" y="759037"/>
            <a:chExt cx="4056119" cy="549063"/>
          </a:xfrm>
        </p:grpSpPr>
        <p:sp>
          <p:nvSpPr>
            <p:cNvPr id="8" name="TextBox 8"/>
            <p:cNvSpPr txBox="1">
              <a:spLocks noChangeArrowheads="1"/>
            </p:cNvSpPr>
            <p:nvPr/>
          </p:nvSpPr>
          <p:spPr bwMode="auto">
            <a:xfrm>
              <a:off x="1283087" y="759037"/>
              <a:ext cx="3903332"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参考文献</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文本框 3"/>
          <p:cNvSpPr txBox="1"/>
          <p:nvPr/>
        </p:nvSpPr>
        <p:spPr>
          <a:xfrm>
            <a:off x="384810" y="1304290"/>
            <a:ext cx="8374380" cy="4523105"/>
          </a:xfrm>
          <a:prstGeom prst="rect">
            <a:avLst/>
          </a:prstGeom>
          <a:noFill/>
        </p:spPr>
        <p:txBody>
          <a:bodyPr wrap="square" rtlCol="0">
            <a:spAutoFit/>
          </a:bodyPr>
          <a:lstStyle/>
          <a:p>
            <a:r>
              <a:rPr lang="en-US" altLang="zh-CN" sz="2400">
                <a:latin typeface="黑体" panose="02010609060101010101" charset="-122"/>
                <a:ea typeface="黑体" panose="02010609060101010101" charset="-122"/>
                <a:cs typeface="黑体" panose="02010609060101010101" charset="-122"/>
              </a:rPr>
              <a:t>[1]李慧, 万晓霞. 深度卷积神经网络下的图像风格迁移算法[J]. 计算机工程与应用, 2020.</a:t>
            </a:r>
            <a:endParaRPr lang="en-US" altLang="zh-CN" sz="2400">
              <a:latin typeface="黑体" panose="02010609060101010101" charset="-122"/>
              <a:ea typeface="黑体" panose="02010609060101010101" charset="-122"/>
              <a:cs typeface="黑体" panose="02010609060101010101" charset="-122"/>
            </a:endParaRPr>
          </a:p>
          <a:p>
            <a:r>
              <a:rPr lang="zh-CN" altLang="en-US" sz="2400">
                <a:latin typeface="黑体" panose="02010609060101010101" charset="-122"/>
                <a:ea typeface="黑体" panose="02010609060101010101" charset="-122"/>
                <a:cs typeface="黑体" panose="02010609060101010101" charset="-122"/>
              </a:rPr>
              <a:t>[2]王婷, 李航, 胡智. 一种VGGNet的图像风格迁移算法设计与实现[J]. 计算机应用与软件, 2019, 036(011):224-228.</a:t>
            </a:r>
            <a:endParaRPr lang="zh-CN" altLang="en-US" sz="2400">
              <a:latin typeface="黑体" panose="02010609060101010101" charset="-122"/>
              <a:ea typeface="黑体" panose="02010609060101010101" charset="-122"/>
              <a:cs typeface="黑体" panose="02010609060101010101" charset="-122"/>
            </a:endParaRPr>
          </a:p>
          <a:p>
            <a:r>
              <a:rPr lang="zh-CN" altLang="en-US" sz="2400">
                <a:latin typeface="黑体" panose="02010609060101010101" charset="-122"/>
                <a:ea typeface="黑体" panose="02010609060101010101" charset="-122"/>
                <a:cs typeface="黑体" panose="02010609060101010101" charset="-122"/>
              </a:rPr>
              <a:t>[3]程春玲, 季苏瑞, 闵丽娟,等. 一种结合元学习机制与特征融合的图像风格迁移方法:, CN111325681A[P]. 2020.</a:t>
            </a:r>
            <a:endParaRPr lang="zh-CN" altLang="en-US" sz="2400">
              <a:latin typeface="黑体" panose="02010609060101010101" charset="-122"/>
              <a:ea typeface="黑体" panose="02010609060101010101" charset="-122"/>
              <a:cs typeface="黑体" panose="02010609060101010101" charset="-122"/>
            </a:endParaRPr>
          </a:p>
          <a:p>
            <a:r>
              <a:rPr lang="zh-CN" altLang="en-US" sz="2400">
                <a:latin typeface="黑体" panose="02010609060101010101" charset="-122"/>
                <a:ea typeface="黑体" panose="02010609060101010101" charset="-122"/>
                <a:cs typeface="黑体" panose="02010609060101010101" charset="-122"/>
              </a:rPr>
              <a:t>[4]  图像风格迁移_图像风格迁移详解</a:t>
            </a:r>
            <a:endParaRPr lang="zh-CN" altLang="en-US" sz="2400">
              <a:latin typeface="黑体" panose="02010609060101010101" charset="-122"/>
              <a:ea typeface="黑体" panose="02010609060101010101" charset="-122"/>
              <a:cs typeface="黑体" panose="02010609060101010101" charset="-122"/>
            </a:endParaRPr>
          </a:p>
          <a:p>
            <a:r>
              <a:rPr lang="zh-CN" altLang="en-US" sz="2400">
                <a:latin typeface="黑体" panose="02010609060101010101" charset="-122"/>
                <a:ea typeface="黑体" panose="02010609060101010101" charset="-122"/>
                <a:cs typeface="黑体" panose="02010609060101010101" charset="-122"/>
              </a:rPr>
              <a:t>https://blog.csdn.net/weixin_39844880/article/details/111393724</a:t>
            </a:r>
            <a:endParaRPr lang="zh-CN" altLang="en-US" sz="2400">
              <a:latin typeface="黑体" panose="02010609060101010101" charset="-122"/>
              <a:ea typeface="黑体" panose="02010609060101010101" charset="-122"/>
              <a:cs typeface="黑体" panose="02010609060101010101" charset="-122"/>
            </a:endParaRPr>
          </a:p>
          <a:p>
            <a:r>
              <a:rPr lang="zh-CN" altLang="en-US" sz="2400">
                <a:latin typeface="黑体" panose="02010609060101010101" charset="-122"/>
                <a:ea typeface="黑体" panose="02010609060101010101" charset="-122"/>
                <a:cs typeface="黑体" panose="02010609060101010101" charset="-122"/>
              </a:rPr>
              <a:t>[5] 风格迁移tensorflow</a:t>
            </a:r>
            <a:endParaRPr lang="zh-CN" altLang="en-US" sz="2400">
              <a:latin typeface="黑体" panose="02010609060101010101" charset="-122"/>
              <a:ea typeface="黑体" panose="02010609060101010101" charset="-122"/>
              <a:cs typeface="黑体" panose="02010609060101010101" charset="-122"/>
            </a:endParaRPr>
          </a:p>
          <a:p>
            <a:r>
              <a:rPr lang="zh-CN" altLang="en-US" sz="2400">
                <a:latin typeface="黑体" panose="02010609060101010101" charset="-122"/>
                <a:ea typeface="黑体" panose="02010609060101010101" charset="-122"/>
                <a:cs typeface="黑体" panose="02010609060101010101" charset="-122"/>
              </a:rPr>
              <a:t>https://www.cnblogs.com/bbird/p/11571352.html</a:t>
            </a:r>
            <a:endParaRPr lang="zh-CN" altLang="en-US" sz="2400">
              <a:latin typeface="黑体" panose="02010609060101010101" charset="-122"/>
              <a:ea typeface="黑体" panose="02010609060101010101" charset="-122"/>
              <a:cs typeface="黑体" panose="02010609060101010101" charset="-122"/>
            </a:endParaRPr>
          </a:p>
          <a:p>
            <a:endParaRPr lang="zh-CN" altLang="en-US" sz="2400">
              <a:latin typeface="黑体" panose="02010609060101010101" charset="-122"/>
              <a:ea typeface="黑体" panose="02010609060101010101" charset="-122"/>
              <a:cs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6679"/>
            <a:ext cx="9144000" cy="6964679"/>
          </a:xfrm>
          <a:prstGeom prst="rect">
            <a:avLst/>
          </a:prstGeom>
        </p:spPr>
      </p:pic>
      <p:grpSp>
        <p:nvGrpSpPr>
          <p:cNvPr id="2" name="组合 1"/>
          <p:cNvGrpSpPr/>
          <p:nvPr/>
        </p:nvGrpSpPr>
        <p:grpSpPr>
          <a:xfrm>
            <a:off x="1288475" y="1135922"/>
            <a:ext cx="6629339" cy="4477528"/>
            <a:chOff x="1707933" y="900241"/>
            <a:chExt cx="6263640" cy="2956560"/>
          </a:xfrm>
        </p:grpSpPr>
        <p:sp>
          <p:nvSpPr>
            <p:cNvPr id="12" name="矩形 11"/>
            <p:cNvSpPr/>
            <p:nvPr/>
          </p:nvSpPr>
          <p:spPr>
            <a:xfrm>
              <a:off x="1707933" y="900241"/>
              <a:ext cx="6263640" cy="2956560"/>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13" name="矩形 12"/>
            <p:cNvSpPr/>
            <p:nvPr/>
          </p:nvSpPr>
          <p:spPr>
            <a:xfrm>
              <a:off x="1867953" y="1045021"/>
              <a:ext cx="5943600" cy="2667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grpSp>
      <p:sp>
        <p:nvSpPr>
          <p:cNvPr id="5" name="文本框 4"/>
          <p:cNvSpPr txBox="1"/>
          <p:nvPr/>
        </p:nvSpPr>
        <p:spPr>
          <a:xfrm>
            <a:off x="1603375" y="2082165"/>
            <a:ext cx="5998845" cy="845185"/>
          </a:xfrm>
          <a:prstGeom prst="rect">
            <a:avLst/>
          </a:prstGeom>
          <a:noFill/>
        </p:spPr>
        <p:txBody>
          <a:bodyPr wrap="square" lIns="76800" tIns="38400" rIns="76800" bIns="38400" rtlCol="0">
            <a:spAutoFit/>
          </a:bodyPr>
          <a:lstStyle/>
          <a:p>
            <a:pPr algn="ctr"/>
            <a:r>
              <a:rPr lang="zh-CN" altLang="en-US" sz="5000" dirty="0">
                <a:solidFill>
                  <a:schemeClr val="accent1">
                    <a:lumMod val="75000"/>
                  </a:schemeClr>
                </a:solidFill>
                <a:latin typeface="华文细黑" panose="02010600040101010101" charset="-122"/>
                <a:ea typeface="字魂70号-灵悦黑体"/>
                <a:sym typeface="华文细黑" panose="02010600040101010101" charset="-122"/>
              </a:rPr>
              <a:t>感谢您的</a:t>
            </a:r>
            <a:r>
              <a:rPr lang="zh-CN" altLang="en-US" sz="5000" dirty="0">
                <a:solidFill>
                  <a:schemeClr val="accent2"/>
                </a:solidFill>
                <a:latin typeface="华文细黑" panose="02010600040101010101" charset="-122"/>
                <a:ea typeface="字魂70号-灵悦黑体"/>
                <a:sym typeface="华文细黑" panose="02010600040101010101" charset="-122"/>
              </a:rPr>
              <a:t>聆听与指导</a:t>
            </a:r>
            <a:endParaRPr lang="zh-CN" altLang="en-US" sz="5000" dirty="0">
              <a:solidFill>
                <a:schemeClr val="accent2"/>
              </a:solidFill>
              <a:latin typeface="字魂70号-灵悦黑体" pitchFamily="2" charset="-122"/>
              <a:ea typeface="字魂70号-灵悦黑体" pitchFamily="2" charset="-122"/>
              <a:sym typeface="华文细黑"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4" dur="1000" fill="hold"/>
                                        <p:tgtEl>
                                          <p:spTgt spid="5"/>
                                        </p:tgtEl>
                                        <p:attrNameLst>
                                          <p:attrName>ppt_y</p:attrName>
                                        </p:attrNameLst>
                                      </p:cBhvr>
                                      <p:tavLst>
                                        <p:tav tm="0">
                                          <p:val>
                                            <p:strVal val="#ppt_y"/>
                                          </p:val>
                                        </p:tav>
                                        <p:tav tm="100000">
                                          <p:val>
                                            <p:strVal val="#ppt_y"/>
                                          </p:val>
                                        </p:tav>
                                      </p:tavLst>
                                    </p:anim>
                                    <p:anim calcmode="lin" valueType="num">
                                      <p:cBhvr>
                                        <p:cTn id="15" dur="10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6" dur="10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10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82216"/>
            <a:ext cx="2619716" cy="549149"/>
            <a:chOff x="1130300" y="758824"/>
            <a:chExt cx="3492500" cy="549276"/>
          </a:xfrm>
        </p:grpSpPr>
        <p:sp>
          <p:nvSpPr>
            <p:cNvPr id="8" name="TextBox 8"/>
            <p:cNvSpPr txBox="1">
              <a:spLocks noChangeArrowheads="1"/>
            </p:cNvSpPr>
            <p:nvPr/>
          </p:nvSpPr>
          <p:spPr bwMode="auto">
            <a:xfrm>
              <a:off x="1255238" y="758824"/>
              <a:ext cx="3255323" cy="36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项目简介</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1168400" y="1486965"/>
            <a:ext cx="6736080" cy="4524315"/>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    图像风格迁移指的是通过某种方法</a:t>
            </a:r>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把图像从原风格转换到另外一个风格</a:t>
            </a:r>
            <a:r>
              <a:rPr lang="en-US" altLang="zh-CN" sz="2400" dirty="0">
                <a:latin typeface="黑体" panose="02010609060101010101" charset="-122"/>
                <a:ea typeface="黑体" panose="02010609060101010101" charset="-122"/>
              </a:rPr>
              <a:t>, </a:t>
            </a:r>
            <a:r>
              <a:rPr lang="zh-CN" altLang="en-US" sz="2400" dirty="0">
                <a:latin typeface="黑体" panose="02010609060101010101" charset="-122"/>
                <a:ea typeface="黑体" panose="02010609060101010101" charset="-122"/>
              </a:rPr>
              <a:t>同时保证图像内容没有变化。</a:t>
            </a:r>
            <a:r>
              <a:rPr lang="en-US" altLang="zh-CN" sz="2400" dirty="0">
                <a:latin typeface="黑体" panose="02010609060101010101" charset="-122"/>
                <a:ea typeface="黑体" panose="02010609060101010101" charset="-122"/>
              </a:rPr>
              <a:t>    </a:t>
            </a:r>
            <a:endParaRPr lang="en-US" altLang="zh-CN" sz="2400" dirty="0">
              <a:latin typeface="黑体" panose="02010609060101010101" charset="-122"/>
              <a:ea typeface="黑体" panose="02010609060101010101" charset="-122"/>
            </a:endParaRPr>
          </a:p>
          <a:p>
            <a:r>
              <a:rPr lang="zh-CN" altLang="zh-CN" sz="2400" dirty="0">
                <a:latin typeface="黑体" panose="02010609060101010101" charset="-122"/>
                <a:ea typeface="黑体" panose="02010609060101010101" charset="-122"/>
              </a:rPr>
              <a:t>图像风格迁移是一种用不同风格渲染图像语义内容的图像处理方法。随着深度学习的兴起，图像风格迁移获得了进一步的发展，并取得了一系列突破性的研究成果。其出色的风格迁移能力引起了学术界和工业界的广泛关注，具有重要的研究价值。</a:t>
            </a:r>
            <a:endParaRPr lang="zh-CN" altLang="zh-CN" sz="2400" dirty="0">
              <a:latin typeface="黑体" panose="02010609060101010101" charset="-122"/>
              <a:ea typeface="黑体" panose="02010609060101010101" charset="-122"/>
            </a:endParaRPr>
          </a:p>
          <a:p>
            <a:r>
              <a:rPr lang="en-US" altLang="zh-CN" sz="2400" dirty="0">
                <a:latin typeface="黑体" panose="02010609060101010101" charset="-122"/>
                <a:ea typeface="黑体" panose="02010609060101010101" charset="-122"/>
              </a:rPr>
              <a:t>    </a:t>
            </a:r>
            <a:r>
              <a:rPr lang="zh-CN" altLang="zh-CN" sz="2400" dirty="0">
                <a:latin typeface="黑体" panose="02010609060101010101" charset="-122"/>
                <a:ea typeface="黑体" panose="02010609060101010101" charset="-122"/>
              </a:rPr>
              <a:t>通过图像风格迁移，我们可以利用算法学习著名画作的风格，然后再把这种风格应用到另外一张图片上的技术。</a:t>
            </a:r>
            <a:endParaRPr lang="zh-CN" altLang="en-US" sz="2400" dirty="0">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 y="1"/>
            <a:ext cx="9143985" cy="6857999"/>
          </a:xfrm>
          <a:prstGeom prst="rect">
            <a:avLst/>
          </a:prstGeom>
        </p:spPr>
      </p:pic>
      <p:sp>
        <p:nvSpPr>
          <p:cNvPr id="3" name="矩形 2"/>
          <p:cNvSpPr/>
          <p:nvPr/>
        </p:nvSpPr>
        <p:spPr>
          <a:xfrm>
            <a:off x="1620097" y="1424220"/>
            <a:ext cx="5902047" cy="3714508"/>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4" name="矩形 3"/>
          <p:cNvSpPr/>
          <p:nvPr/>
        </p:nvSpPr>
        <p:spPr>
          <a:xfrm>
            <a:off x="1775600" y="1596941"/>
            <a:ext cx="5600482" cy="3350716"/>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6800" tIns="38400" rIns="76800" bIns="38400"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6" name="文本框 5"/>
          <p:cNvSpPr txBox="1"/>
          <p:nvPr/>
        </p:nvSpPr>
        <p:spPr>
          <a:xfrm>
            <a:off x="2505427" y="2456581"/>
            <a:ext cx="4101677" cy="922020"/>
          </a:xfrm>
          <a:prstGeom prst="rect">
            <a:avLst/>
          </a:prstGeom>
          <a:noFill/>
        </p:spPr>
        <p:txBody>
          <a:bodyPr wrap="square" lIns="76800" tIns="38400" rIns="76800" bIns="38400" rtlCol="0">
            <a:spAutoFit/>
          </a:bodyPr>
          <a:lstStyle/>
          <a:p>
            <a:pPr algn="ctr"/>
            <a:r>
              <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rPr>
              <a:t>关键技术</a:t>
            </a:r>
            <a:endParaRPr lang="zh-CN" altLang="en-US" sz="5500" b="1" dirty="0">
              <a:solidFill>
                <a:schemeClr val="accent2">
                  <a:lumMod val="100000"/>
                </a:schemeClr>
              </a:solidFill>
              <a:effectLst>
                <a:outerShdw blurRad="38100" dist="38100" dir="2700000" algn="tl">
                  <a:srgbClr val="000000">
                    <a:alpha val="43137"/>
                  </a:srgbClr>
                </a:outerShdw>
              </a:effectLst>
              <a:latin typeface="字魂70号-灵悦黑体" pitchFamily="2" charset="-122"/>
              <a:ea typeface="字魂70号-灵悦黑体" pitchFamily="2" charset="-122"/>
              <a:sym typeface="华文细黑" panose="02010600040101010101" charset="-122"/>
            </a:endParaRPr>
          </a:p>
        </p:txBody>
      </p:sp>
      <p:grpSp>
        <p:nvGrpSpPr>
          <p:cNvPr id="11" name="组合 10"/>
          <p:cNvGrpSpPr/>
          <p:nvPr/>
        </p:nvGrpSpPr>
        <p:grpSpPr>
          <a:xfrm>
            <a:off x="7330967" y="5788827"/>
            <a:ext cx="1040130" cy="289560"/>
            <a:chOff x="9773350" y="5790167"/>
            <a:chExt cx="1386659" cy="289627"/>
          </a:xfrm>
        </p:grpSpPr>
        <p:sp>
          <p:nvSpPr>
            <p:cNvPr id="8" name="椭圆 7"/>
            <p:cNvSpPr/>
            <p:nvPr/>
          </p:nvSpPr>
          <p:spPr>
            <a:xfrm>
              <a:off x="9773350"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9" name="椭圆 8"/>
            <p:cNvSpPr/>
            <p:nvPr/>
          </p:nvSpPr>
          <p:spPr>
            <a:xfrm>
              <a:off x="10321918"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sp>
          <p:nvSpPr>
            <p:cNvPr id="10" name="椭圆 9"/>
            <p:cNvSpPr/>
            <p:nvPr/>
          </p:nvSpPr>
          <p:spPr>
            <a:xfrm>
              <a:off x="10870487" y="5790167"/>
              <a:ext cx="289522" cy="289627"/>
            </a:xfrm>
            <a:prstGeom prst="ellipse">
              <a:avLst/>
            </a:prstGeom>
            <a:solidFill>
              <a:schemeClr val="accent1">
                <a:lumMod val="75000"/>
              </a:schemeClr>
            </a:solidFill>
            <a:ln>
              <a:noFill/>
            </a:ln>
            <a:effectLst>
              <a:outerShdw blurRad="2286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细黑" panose="02010600040101010101" charset="-122"/>
                <a:ea typeface="字魂70号-灵悦黑体"/>
                <a:sym typeface="华文细黑" panose="02010600040101010101"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par>
                          <p:cTn id="10" fill="hold">
                            <p:stCondLst>
                              <p:cond delay="1000"/>
                            </p:stCondLst>
                            <p:childTnLst>
                              <p:par>
                                <p:cTn id="11" presetID="1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ppt_x</p:attrName>
                                        </p:attrNameLst>
                                      </p:cBhvr>
                                      <p:tavLst>
                                        <p:tav tm="0">
                                          <p:val>
                                            <p:strVal val="#ppt_x-#ppt_w*1.125000"/>
                                          </p:val>
                                        </p:tav>
                                        <p:tav tm="100000">
                                          <p:val>
                                            <p:strVal val="#ppt_x"/>
                                          </p:val>
                                        </p:tav>
                                      </p:tavLst>
                                    </p:anim>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82220"/>
            <a:ext cx="2706634" cy="549145"/>
            <a:chOff x="1130300" y="758828"/>
            <a:chExt cx="3608376" cy="549272"/>
          </a:xfrm>
        </p:grpSpPr>
        <p:sp>
          <p:nvSpPr>
            <p:cNvPr id="8" name="TextBox 8"/>
            <p:cNvSpPr txBox="1">
              <a:spLocks noChangeArrowheads="1"/>
            </p:cNvSpPr>
            <p:nvPr/>
          </p:nvSpPr>
          <p:spPr bwMode="auto">
            <a:xfrm>
              <a:off x="1255237" y="758828"/>
              <a:ext cx="3483439" cy="36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快速风格迁移原理</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1168400" y="1263445"/>
            <a:ext cx="6736080" cy="2308324"/>
          </a:xfrm>
          <a:prstGeom prst="rect">
            <a:avLst/>
          </a:prstGeom>
          <a:noFill/>
        </p:spPr>
        <p:txBody>
          <a:bodyPr wrap="square" rtlCol="0">
            <a:spAutoFit/>
          </a:bodyPr>
          <a:lstStyle/>
          <a:p>
            <a:r>
              <a:rPr lang="zh-CN" altLang="en-US" sz="2400" dirty="0">
                <a:latin typeface="黑体" panose="02010609060101010101" charset="-122"/>
                <a:ea typeface="黑体" panose="02010609060101010101" charset="-122"/>
              </a:rPr>
              <a:t>快速风格迁移的网络结构包含两个部分。一个是“生成网络”（</a:t>
            </a:r>
            <a:r>
              <a:rPr lang="en-US" altLang="zh-CN" sz="2400" dirty="0">
                <a:latin typeface="黑体" panose="02010609060101010101" charset="-122"/>
                <a:ea typeface="黑体" panose="02010609060101010101" charset="-122"/>
              </a:rPr>
              <a:t>Transformation Network</a:t>
            </a:r>
            <a:r>
              <a:rPr lang="zh-CN" altLang="en-US" sz="2400" dirty="0">
                <a:latin typeface="黑体" panose="02010609060101010101" charset="-122"/>
                <a:ea typeface="黑体" panose="02010609060101010101" charset="-122"/>
              </a:rPr>
              <a:t>），一个是“损失网络”（</a:t>
            </a:r>
            <a:r>
              <a:rPr lang="en-US" altLang="zh-CN" sz="2400" dirty="0">
                <a:latin typeface="黑体" panose="02010609060101010101" charset="-122"/>
                <a:ea typeface="黑体" panose="02010609060101010101" charset="-122"/>
              </a:rPr>
              <a:t>Loss Network</a:t>
            </a:r>
            <a:r>
              <a:rPr lang="zh-CN" altLang="en-US" sz="2400" dirty="0">
                <a:latin typeface="黑体" panose="02010609060101010101" charset="-122"/>
                <a:ea typeface="黑体" panose="02010609060101010101" charset="-122"/>
              </a:rPr>
              <a:t>）。生成网络接收一个图片当做输入，然后输出也是一张图片（即风格迁移后的结果）。如下图，左侧是生成网络，右侧为损失网络：</a:t>
            </a:r>
            <a:endParaRPr lang="zh-CN" altLang="en-US" sz="2400" dirty="0">
              <a:latin typeface="黑体" panose="02010609060101010101" charset="-122"/>
              <a:ea typeface="黑体" panose="02010609060101010101" charset="-122"/>
            </a:endParaRPr>
          </a:p>
        </p:txBody>
      </p:sp>
      <p:pic>
        <p:nvPicPr>
          <p:cNvPr id="3074" name="Picture 2" descr="https://img-blog.csdn.net/2017021513401905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1765" y="3764809"/>
            <a:ext cx="6229350" cy="23717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82230"/>
            <a:ext cx="3214635" cy="549135"/>
            <a:chOff x="1130300" y="758838"/>
            <a:chExt cx="4028269" cy="549262"/>
          </a:xfrm>
        </p:grpSpPr>
        <p:sp>
          <p:nvSpPr>
            <p:cNvPr id="8" name="TextBox 8"/>
            <p:cNvSpPr txBox="1">
              <a:spLocks noChangeArrowheads="1"/>
            </p:cNvSpPr>
            <p:nvPr/>
          </p:nvSpPr>
          <p:spPr bwMode="auto">
            <a:xfrm>
              <a:off x="1255237" y="758838"/>
              <a:ext cx="3903332" cy="36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两种风格迁移的比较</a:t>
              </a:r>
              <a:endParaRPr lang="zh-CN" altLang="en-US"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1168400" y="1263445"/>
            <a:ext cx="6736080" cy="2861310"/>
          </a:xfrm>
          <a:prstGeom prst="rect">
            <a:avLst/>
          </a:prstGeom>
          <a:noFill/>
        </p:spPr>
        <p:txBody>
          <a:bodyPr wrap="square" rtlCol="0">
            <a:spAutoFit/>
          </a:bodyPr>
          <a:lstStyle/>
          <a:p>
            <a:r>
              <a:rPr lang="zh-CN" altLang="en-US" sz="2000" b="1" dirty="0">
                <a:solidFill>
                  <a:srgbClr val="FF0000"/>
                </a:solidFill>
                <a:latin typeface="黑体" panose="02010609060101010101" charset="-122"/>
                <a:ea typeface="黑体" panose="02010609060101010101" charset="-122"/>
              </a:rPr>
              <a:t>    原始图像风格迁移</a:t>
            </a:r>
            <a:r>
              <a:rPr lang="zh-CN" altLang="en-US" sz="2000" dirty="0">
                <a:latin typeface="黑体" panose="02010609060101010101" charset="-122"/>
                <a:ea typeface="黑体" panose="02010609060101010101" charset="-122"/>
              </a:rPr>
              <a:t>是通过</a:t>
            </a:r>
            <a:r>
              <a:rPr lang="en-US" altLang="zh-CN" sz="2000" dirty="0">
                <a:latin typeface="黑体" panose="02010609060101010101" charset="-122"/>
                <a:ea typeface="黑体" panose="02010609060101010101" charset="-122"/>
              </a:rPr>
              <a:t>VGG</a:t>
            </a:r>
            <a:r>
              <a:rPr lang="zh-CN" altLang="en-US" sz="2000" dirty="0">
                <a:latin typeface="黑体" panose="02010609060101010101" charset="-122"/>
                <a:ea typeface="黑体" panose="02010609060101010101" charset="-122"/>
              </a:rPr>
              <a:t>网络对一张内容照片和一张风格照片进行梯度下降法不断计算损失，让内容损失慢慢变大，风格损失不断变小，通过不停迭代优化方法生成最适合的图像。</a:t>
            </a:r>
            <a:endParaRPr lang="en-US" altLang="zh-CN" sz="2000" dirty="0">
              <a:latin typeface="黑体" panose="02010609060101010101" charset="-122"/>
              <a:ea typeface="黑体" panose="02010609060101010101" charset="-122"/>
            </a:endParaRPr>
          </a:p>
          <a:p>
            <a:r>
              <a:rPr lang="en-US" altLang="zh-CN" sz="2000" dirty="0">
                <a:latin typeface="黑体" panose="02010609060101010101" charset="-122"/>
                <a:ea typeface="黑体" panose="02010609060101010101" charset="-122"/>
              </a:rPr>
              <a:t>    </a:t>
            </a:r>
            <a:r>
              <a:rPr lang="zh-CN" altLang="en-US" sz="2000" b="1" dirty="0">
                <a:solidFill>
                  <a:srgbClr val="FF0000"/>
                </a:solidFill>
                <a:latin typeface="黑体" panose="02010609060101010101" charset="-122"/>
                <a:ea typeface="黑体" panose="02010609060101010101" charset="-122"/>
              </a:rPr>
              <a:t>快速风格图像迁移</a:t>
            </a:r>
            <a:r>
              <a:rPr lang="zh-CN" altLang="en-US" sz="2000" dirty="0">
                <a:latin typeface="黑体" panose="02010609060101010101" charset="-122"/>
                <a:ea typeface="黑体" panose="02010609060101010101" charset="-122"/>
              </a:rPr>
              <a:t>则是利用两个网络框架，一是</a:t>
            </a:r>
            <a:r>
              <a:rPr lang="en-US" altLang="zh-CN" sz="2000" dirty="0" err="1">
                <a:latin typeface="黑体" panose="02010609060101010101" charset="-122"/>
                <a:ea typeface="黑体" panose="02010609060101010101" charset="-122"/>
              </a:rPr>
              <a:t>VGGNet</a:t>
            </a:r>
            <a:r>
              <a:rPr lang="en-US" altLang="zh-CN" sz="2000" dirty="0">
                <a:latin typeface="黑体" panose="02010609060101010101" charset="-122"/>
                <a:ea typeface="黑体" panose="02010609060101010101" charset="-122"/>
              </a:rPr>
              <a:t>(</a:t>
            </a:r>
            <a:r>
              <a:rPr lang="zh-CN" altLang="en-US" sz="2000" dirty="0">
                <a:latin typeface="黑体" panose="02010609060101010101" charset="-122"/>
                <a:ea typeface="黑体" panose="02010609060101010101" charset="-122"/>
              </a:rPr>
              <a:t>我们用的是</a:t>
            </a:r>
            <a:r>
              <a:rPr lang="en-US" altLang="zh-CN" sz="2000" dirty="0">
                <a:latin typeface="黑体" panose="02010609060101010101" charset="-122"/>
                <a:ea typeface="黑体" panose="02010609060101010101" charset="-122"/>
              </a:rPr>
              <a:t>VGG19),</a:t>
            </a:r>
            <a:r>
              <a:rPr lang="zh-CN" altLang="en-US" sz="2000" dirty="0">
                <a:latin typeface="黑体" panose="02010609060101010101" charset="-122"/>
                <a:ea typeface="黑体" panose="02010609060101010101" charset="-122"/>
              </a:rPr>
              <a:t>另一个是图像风格生成网络</a:t>
            </a:r>
            <a:r>
              <a:rPr lang="en-US" altLang="zh-CN" sz="2000" dirty="0">
                <a:latin typeface="黑体" panose="02010609060101010101" charset="-122"/>
                <a:ea typeface="黑体" panose="02010609060101010101" charset="-122"/>
              </a:rPr>
              <a:t>Transformer Net,</a:t>
            </a:r>
            <a:r>
              <a:rPr lang="zh-CN" altLang="en-US" sz="2000" dirty="0">
                <a:latin typeface="黑体" panose="02010609060101010101" charset="-122"/>
                <a:ea typeface="黑体" panose="02010609060101010101" charset="-122"/>
              </a:rPr>
              <a:t>对一个数据集进行训练得到模型，再利用训练好的模型以及图像风格迁移网络再进行一次计算就可以生成图像，因此速度会比原始图像风格迁移快得多。</a:t>
            </a:r>
            <a:endParaRPr lang="zh-CN" altLang="en-US" sz="2000" dirty="0">
              <a:latin typeface="黑体" panose="02010609060101010101" charset="-122"/>
              <a:ea typeface="黑体" panose="02010609060101010101" charset="-122"/>
            </a:endParaRPr>
          </a:p>
        </p:txBody>
      </p:sp>
      <p:graphicFrame>
        <p:nvGraphicFramePr>
          <p:cNvPr id="3" name="表格 2"/>
          <p:cNvGraphicFramePr>
            <a:graphicFrameLocks noGrp="1"/>
          </p:cNvGraphicFramePr>
          <p:nvPr>
            <p:custDataLst>
              <p:tags r:id="rId1"/>
            </p:custDataLst>
          </p:nvPr>
        </p:nvGraphicFramePr>
        <p:xfrm>
          <a:off x="1311275" y="4200697"/>
          <a:ext cx="6888480" cy="2061845"/>
        </p:xfrm>
        <a:graphic>
          <a:graphicData uri="http://schemas.openxmlformats.org/drawingml/2006/table">
            <a:tbl>
              <a:tblPr firstRow="1" bandRow="1">
                <a:tableStyleId>{5C22544A-7EE6-4342-B048-85BDC9FD1C3A}</a:tableStyleId>
              </a:tblPr>
              <a:tblGrid>
                <a:gridCol w="1821688"/>
                <a:gridCol w="1313823"/>
                <a:gridCol w="2130823"/>
                <a:gridCol w="1622146"/>
              </a:tblGrid>
              <a:tr h="507365">
                <a:tc>
                  <a:txBody>
                    <a:bodyPr/>
                    <a:lstStyle/>
                    <a:p>
                      <a:pPr algn="ctr"/>
                      <a:r>
                        <a:rPr lang="zh-CN" altLang="en-US" dirty="0"/>
                        <a:t>类型</a:t>
                      </a:r>
                      <a:endParaRPr lang="zh-CN" altLang="en-US" dirty="0"/>
                    </a:p>
                  </a:txBody>
                  <a:tcPr anchor="ctr"/>
                </a:tc>
                <a:tc>
                  <a:txBody>
                    <a:bodyPr/>
                    <a:lstStyle/>
                    <a:p>
                      <a:pPr algn="ctr"/>
                      <a:r>
                        <a:rPr lang="zh-CN" altLang="en-US" dirty="0"/>
                        <a:t>损失定义</a:t>
                      </a:r>
                      <a:endParaRPr lang="zh-CN" altLang="en-US" dirty="0"/>
                    </a:p>
                  </a:txBody>
                  <a:tcPr anchor="ctr"/>
                </a:tc>
                <a:tc>
                  <a:txBody>
                    <a:bodyPr/>
                    <a:lstStyle/>
                    <a:p>
                      <a:pPr algn="ctr"/>
                      <a:r>
                        <a:rPr lang="zh-CN" altLang="en-US" dirty="0"/>
                        <a:t>是否需要训练新网络</a:t>
                      </a:r>
                      <a:endParaRPr lang="zh-CN" altLang="en-US" dirty="0"/>
                    </a:p>
                  </a:txBody>
                  <a:tcPr anchor="ctr"/>
                </a:tc>
                <a:tc>
                  <a:txBody>
                    <a:bodyPr/>
                    <a:lstStyle/>
                    <a:p>
                      <a:pPr algn="ctr"/>
                      <a:r>
                        <a:rPr lang="zh-CN" altLang="en-US" dirty="0"/>
                        <a:t>生成图像的方法</a:t>
                      </a:r>
                      <a:endParaRPr lang="zh-CN" altLang="en-US" dirty="0"/>
                    </a:p>
                  </a:txBody>
                  <a:tcPr anchor="ctr"/>
                </a:tc>
              </a:tr>
              <a:tr h="756862">
                <a:tc>
                  <a:txBody>
                    <a:bodyPr/>
                    <a:lstStyle/>
                    <a:p>
                      <a:pPr algn="ctr"/>
                      <a:r>
                        <a:rPr lang="zh-CN" altLang="en-US" dirty="0"/>
                        <a:t>原始图像风格迁移</a:t>
                      </a:r>
                      <a:endParaRPr lang="zh-CN" altLang="en-US" dirty="0"/>
                    </a:p>
                  </a:txBody>
                  <a:tcPr anchor="ctr"/>
                </a:tc>
                <a:tc rowSpan="2">
                  <a:txBody>
                    <a:bodyPr/>
                    <a:lstStyle/>
                    <a:p>
                      <a:pPr algn="ctr"/>
                      <a:r>
                        <a:rPr lang="zh-CN" altLang="en-US" dirty="0"/>
                        <a:t>组合损失</a:t>
                      </a:r>
                      <a:r>
                        <a:rPr lang="en-US" altLang="zh-CN" dirty="0" err="1"/>
                        <a:t>L</a:t>
                      </a:r>
                      <a:r>
                        <a:rPr lang="en-US" altLang="zh-CN" baseline="-25000" dirty="0" err="1"/>
                        <a:t>content</a:t>
                      </a:r>
                      <a:r>
                        <a:rPr lang="zh-CN" altLang="en-US" dirty="0" err="1"/>
                        <a:t>和风格损失</a:t>
                      </a:r>
                      <a:endParaRPr lang="zh-CN" altLang="en-US" dirty="0" err="1"/>
                    </a:p>
                    <a:p>
                      <a:pPr algn="ctr"/>
                      <a:r>
                        <a:rPr lang="en-US" altLang="zh-CN" dirty="0" err="1"/>
                        <a:t>L</a:t>
                      </a:r>
                      <a:r>
                        <a:rPr lang="en-US" altLang="zh-CN" baseline="-25000" dirty="0" err="1"/>
                        <a:t>style</a:t>
                      </a:r>
                      <a:endParaRPr lang="en-US" altLang="zh-CN" baseline="-25000" dirty="0" err="1"/>
                    </a:p>
                  </a:txBody>
                  <a:tcPr anchor="ctr"/>
                </a:tc>
                <a:tc>
                  <a:txBody>
                    <a:bodyPr/>
                    <a:lstStyle/>
                    <a:p>
                      <a:pPr algn="ctr"/>
                      <a:r>
                        <a:rPr lang="zh-CN" altLang="en-US" dirty="0"/>
                        <a:t>是。只需要训练好的</a:t>
                      </a:r>
                      <a:r>
                        <a:rPr lang="en-US" altLang="zh-CN" dirty="0"/>
                        <a:t>VGGNet</a:t>
                      </a:r>
                      <a:endParaRPr lang="en-US" altLang="zh-CN" dirty="0"/>
                    </a:p>
                  </a:txBody>
                  <a:tcPr anchor="ctr"/>
                </a:tc>
                <a:tc>
                  <a:txBody>
                    <a:bodyPr/>
                    <a:lstStyle/>
                    <a:p>
                      <a:pPr algn="ctr"/>
                      <a:r>
                        <a:rPr lang="zh-CN" altLang="en-US"/>
                        <a:t>利用损失，通过梯度下降法计算合适的图像</a:t>
                      </a:r>
                      <a:endParaRPr lang="zh-CN" altLang="en-US"/>
                    </a:p>
                  </a:txBody>
                  <a:tcPr anchor="ctr"/>
                </a:tc>
              </a:tr>
              <a:tr h="511582">
                <a:tc>
                  <a:txBody>
                    <a:bodyPr/>
                    <a:lstStyle/>
                    <a:p>
                      <a:pPr algn="ctr"/>
                      <a:r>
                        <a:rPr lang="zh-CN" altLang="en-US" dirty="0"/>
                        <a:t>快速图像风格迁移</a:t>
                      </a:r>
                      <a:endParaRPr lang="zh-CN" altLang="en-US" dirty="0"/>
                    </a:p>
                  </a:txBody>
                  <a:tcPr anchor="ctr"/>
                </a:tc>
                <a:tc vMerge="1">
                  <a:tcPr/>
                </a:tc>
                <a:tc>
                  <a:txBody>
                    <a:bodyPr/>
                    <a:lstStyle/>
                    <a:p>
                      <a:pPr algn="ctr"/>
                      <a:r>
                        <a:rPr lang="zh-CN" altLang="en-US"/>
                        <a:t>是。除了预训练好的</a:t>
                      </a:r>
                      <a:r>
                        <a:rPr lang="en-US" altLang="zh-CN"/>
                        <a:t>VGGNet</a:t>
                      </a:r>
                      <a:r>
                        <a:rPr lang="zh-CN" altLang="en-US"/>
                        <a:t>，还需要训练图像生成网络</a:t>
                      </a:r>
                      <a:endParaRPr lang="zh-CN" altLang="en-US"/>
                    </a:p>
                  </a:txBody>
                  <a:tcPr anchor="ctr"/>
                </a:tc>
                <a:tc>
                  <a:txBody>
                    <a:bodyPr/>
                    <a:lstStyle/>
                    <a:p>
                      <a:pPr algn="ctr"/>
                      <a:r>
                        <a:rPr lang="zh-CN" altLang="en-US" dirty="0"/>
                        <a:t>利用训练好的图像生成网络之间生成</a:t>
                      </a:r>
                      <a:endParaRPr lang="zh-CN" altLang="en-US" dirty="0"/>
                    </a:p>
                  </a:txBody>
                  <a:tcPr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7205" y="582429"/>
            <a:ext cx="3519170" cy="548936"/>
            <a:chOff x="1130300" y="759037"/>
            <a:chExt cx="4409883" cy="549063"/>
          </a:xfrm>
        </p:grpSpPr>
        <p:sp>
          <p:nvSpPr>
            <p:cNvPr id="8" name="TextBox 8"/>
            <p:cNvSpPr txBox="1">
              <a:spLocks noChangeArrowheads="1"/>
            </p:cNvSpPr>
            <p:nvPr/>
          </p:nvSpPr>
          <p:spPr bwMode="auto">
            <a:xfrm>
              <a:off x="1255228" y="759037"/>
              <a:ext cx="4284955" cy="369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卷积神经网络模型</a:t>
              </a:r>
              <a:r>
                <a:rPr lang="en-US" altLang="zh-CN" sz="2400" b="1" dirty="0">
                  <a:solidFill>
                    <a:schemeClr val="accent1"/>
                  </a:solidFill>
                  <a:latin typeface="黑体" panose="02010609060101010101" charset="-122"/>
                  <a:ea typeface="黑体" panose="02010609060101010101" charset="-122"/>
                  <a:sym typeface="华文细黑" panose="02010600040101010101" charset="-122"/>
                </a:rPr>
                <a:t>VGG19</a:t>
              </a:r>
              <a:endParaRPr lang="en-US" altLang="zh-CN"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TextBox 1"/>
          <p:cNvSpPr txBox="1"/>
          <p:nvPr/>
        </p:nvSpPr>
        <p:spPr>
          <a:xfrm>
            <a:off x="1203960" y="2016555"/>
            <a:ext cx="6736080" cy="3415030"/>
          </a:xfrm>
          <a:prstGeom prst="rect">
            <a:avLst/>
          </a:prstGeom>
          <a:noFill/>
        </p:spPr>
        <p:txBody>
          <a:bodyPr wrap="square" rtlCol="0">
            <a:spAutoFit/>
          </a:bodyPr>
          <a:lstStyle/>
          <a:p>
            <a:r>
              <a:rPr lang="zh-CN" altLang="en-US" sz="2000" b="1" dirty="0">
                <a:solidFill>
                  <a:srgbClr val="FF0000"/>
                </a:solidFill>
                <a:latin typeface="黑体" panose="02010609060101010101" charset="-122"/>
                <a:ea typeface="黑体" panose="02010609060101010101" charset="-122"/>
              </a:rPr>
              <a:t>   </a:t>
            </a:r>
            <a:r>
              <a:rPr lang="zh-CN" altLang="en-US" sz="2400" dirty="0">
                <a:solidFill>
                  <a:srgbClr val="FF0000"/>
                </a:solidFill>
                <a:latin typeface="黑体" panose="02010609060101010101" charset="-122"/>
                <a:ea typeface="黑体" panose="02010609060101010101" charset="-122"/>
              </a:rPr>
              <a:t> </a:t>
            </a:r>
            <a:r>
              <a:rPr lang="en-US" altLang="zh-CN" sz="2400" dirty="0">
                <a:solidFill>
                  <a:schemeClr val="tx1"/>
                </a:solidFill>
                <a:latin typeface="黑体" panose="02010609060101010101" charset="-122"/>
                <a:ea typeface="黑体" panose="02010609060101010101" charset="-122"/>
              </a:rPr>
              <a:t>VGG</a:t>
            </a:r>
            <a:r>
              <a:rPr lang="zh-CN" altLang="en-US" sz="2400" dirty="0">
                <a:solidFill>
                  <a:schemeClr val="tx1"/>
                </a:solidFill>
                <a:latin typeface="黑体" panose="02010609060101010101" charset="-122"/>
                <a:ea typeface="黑体" panose="02010609060101010101" charset="-122"/>
              </a:rPr>
              <a:t>是</a:t>
            </a:r>
            <a:r>
              <a:rPr lang="en-US" altLang="zh-CN" sz="2400" dirty="0">
                <a:solidFill>
                  <a:schemeClr val="tx1"/>
                </a:solidFill>
                <a:latin typeface="黑体" panose="02010609060101010101" charset="-122"/>
                <a:ea typeface="黑体" panose="02010609060101010101" charset="-122"/>
              </a:rPr>
              <a:t>Oxford</a:t>
            </a:r>
            <a:r>
              <a:rPr lang="zh-CN" altLang="en-US" sz="2400" dirty="0">
                <a:solidFill>
                  <a:schemeClr val="tx1"/>
                </a:solidFill>
                <a:latin typeface="黑体" panose="02010609060101010101" charset="-122"/>
                <a:ea typeface="黑体" panose="02010609060101010101" charset="-122"/>
              </a:rPr>
              <a:t>的</a:t>
            </a:r>
            <a:r>
              <a:rPr lang="en-US" altLang="zh-CN" sz="2400" dirty="0">
                <a:solidFill>
                  <a:schemeClr val="tx1"/>
                </a:solidFill>
                <a:latin typeface="黑体" panose="02010609060101010101" charset="-122"/>
                <a:ea typeface="黑体" panose="02010609060101010101" charset="-122"/>
              </a:rPr>
              <a:t>Visual Geometry Group</a:t>
            </a:r>
            <a:r>
              <a:rPr lang="zh-CN" altLang="en-US" sz="2400" dirty="0">
                <a:solidFill>
                  <a:schemeClr val="tx1"/>
                </a:solidFill>
                <a:latin typeface="黑体" panose="02010609060101010101" charset="-122"/>
                <a:ea typeface="黑体" panose="02010609060101010101" charset="-122"/>
              </a:rPr>
              <a:t>提出的卷积神经网络模型，它具有两种网络深度不一样的结构，分别是是</a:t>
            </a:r>
            <a:r>
              <a:rPr lang="en-US" altLang="zh-CN" sz="2400" dirty="0">
                <a:solidFill>
                  <a:schemeClr val="tx1"/>
                </a:solidFill>
                <a:latin typeface="黑体" panose="02010609060101010101" charset="-122"/>
                <a:ea typeface="黑体" panose="02010609060101010101" charset="-122"/>
              </a:rPr>
              <a:t>VGG16</a:t>
            </a:r>
            <a:r>
              <a:rPr lang="zh-CN" altLang="en-US" sz="2400" dirty="0">
                <a:solidFill>
                  <a:schemeClr val="tx1"/>
                </a:solidFill>
                <a:latin typeface="黑体" panose="02010609060101010101" charset="-122"/>
                <a:ea typeface="黑体" panose="02010609060101010101" charset="-122"/>
              </a:rPr>
              <a:t>和</a:t>
            </a:r>
            <a:r>
              <a:rPr lang="en-US" altLang="zh-CN" sz="2400" dirty="0">
                <a:solidFill>
                  <a:schemeClr val="tx1"/>
                </a:solidFill>
                <a:latin typeface="黑体" panose="02010609060101010101" charset="-122"/>
                <a:ea typeface="黑体" panose="02010609060101010101" charset="-122"/>
              </a:rPr>
              <a:t>VGG19</a:t>
            </a:r>
            <a:r>
              <a:rPr lang="zh-CN" altLang="en-US" sz="2400" dirty="0">
                <a:solidFill>
                  <a:schemeClr val="tx1"/>
                </a:solidFill>
                <a:latin typeface="黑体" panose="02010609060101010101" charset="-122"/>
                <a:ea typeface="黑体" panose="02010609060101010101" charset="-122"/>
              </a:rPr>
              <a:t>。</a:t>
            </a:r>
            <a:endParaRPr lang="zh-CN" altLang="en-US" sz="2400" dirty="0">
              <a:solidFill>
                <a:schemeClr val="tx1"/>
              </a:solidFill>
              <a:latin typeface="黑体" panose="02010609060101010101" charset="-122"/>
              <a:ea typeface="黑体" panose="02010609060101010101" charset="-122"/>
            </a:endParaRPr>
          </a:p>
          <a:p>
            <a:r>
              <a:rPr lang="en-US" altLang="zh-CN" sz="2400" dirty="0">
                <a:solidFill>
                  <a:schemeClr val="tx1"/>
                </a:solidFill>
                <a:latin typeface="黑体" panose="02010609060101010101" charset="-122"/>
                <a:ea typeface="黑体" panose="02010609060101010101" charset="-122"/>
              </a:rPr>
              <a:t>	VGG19</a:t>
            </a:r>
            <a:r>
              <a:rPr lang="zh-CN" altLang="en-US" sz="2400" dirty="0">
                <a:solidFill>
                  <a:schemeClr val="tx1"/>
                </a:solidFill>
                <a:latin typeface="黑体" panose="02010609060101010101" charset="-122"/>
                <a:ea typeface="黑体" panose="02010609060101010101" charset="-122"/>
              </a:rPr>
              <a:t>具有许多适合图像风格迁移的特性，其拓展性较强，迁移到其他图片数据集上的泛化较好，并且结构简单，可有效缩短训练时间，提高图像识别的精度。</a:t>
            </a:r>
            <a:endParaRPr lang="zh-CN" altLang="en-US" sz="2400" dirty="0">
              <a:solidFill>
                <a:schemeClr val="tx1"/>
              </a:solidFill>
              <a:latin typeface="黑体" panose="02010609060101010101" charset="-122"/>
              <a:ea typeface="黑体" panose="02010609060101010101" charset="-122"/>
            </a:endParaRPr>
          </a:p>
          <a:p>
            <a:r>
              <a:rPr lang="en-US" altLang="zh-CN" sz="2400" dirty="0">
                <a:solidFill>
                  <a:schemeClr val="tx1"/>
                </a:solidFill>
                <a:latin typeface="黑体" panose="02010609060101010101" charset="-122"/>
                <a:ea typeface="黑体" panose="02010609060101010101" charset="-122"/>
              </a:rPr>
              <a:t>	</a:t>
            </a:r>
            <a:r>
              <a:rPr lang="zh-CN" altLang="en-US" sz="2400" dirty="0">
                <a:solidFill>
                  <a:schemeClr val="tx1"/>
                </a:solidFill>
                <a:latin typeface="黑体" panose="02010609060101010101" charset="-122"/>
                <a:ea typeface="黑体" panose="02010609060101010101" charset="-122"/>
              </a:rPr>
              <a:t>为了保证风格迁移的效果，本项目采用预训练好的模型。</a:t>
            </a:r>
            <a:endParaRPr lang="zh-CN" altLang="en-US" sz="2400" dirty="0">
              <a:solidFill>
                <a:schemeClr val="tx1"/>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16955"/>
            <a:ext cx="3419475" cy="514410"/>
            <a:chOff x="1130300" y="793571"/>
            <a:chExt cx="4284955" cy="514529"/>
          </a:xfrm>
        </p:grpSpPr>
        <p:sp>
          <p:nvSpPr>
            <p:cNvPr id="8" name="TextBox 8"/>
            <p:cNvSpPr txBox="1">
              <a:spLocks noChangeArrowheads="1"/>
            </p:cNvSpPr>
            <p:nvPr/>
          </p:nvSpPr>
          <p:spPr bwMode="auto">
            <a:xfrm>
              <a:off x="1130300" y="793571"/>
              <a:ext cx="4284955" cy="36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p>
              <a:pPr algn="ctr" eaLnBrk="1" hangingPunct="1"/>
              <a:r>
                <a:rPr lang="zh-CN" altLang="en-US" sz="2400" b="1" dirty="0">
                  <a:solidFill>
                    <a:schemeClr val="accent1"/>
                  </a:solidFill>
                  <a:latin typeface="黑体" panose="02010609060101010101" charset="-122"/>
                  <a:ea typeface="黑体" panose="02010609060101010101" charset="-122"/>
                  <a:sym typeface="华文细黑" panose="02010600040101010101" charset="-122"/>
                </a:rPr>
                <a:t>风格损失函数</a:t>
              </a:r>
              <a:endParaRPr lang="en-US" altLang="zh-CN" sz="2400" b="1" dirty="0">
                <a:solidFill>
                  <a:schemeClr val="accent1"/>
                </a:solidFill>
                <a:latin typeface="黑体" panose="02010609060101010101" charset="-122"/>
                <a:ea typeface="黑体" panose="02010609060101010101" charset="-122"/>
                <a:sym typeface="华文细黑" panose="02010600040101010101" charset="-122"/>
              </a:endParaRPr>
            </a:p>
          </p:txBody>
        </p:sp>
        <p:cxnSp>
          <p:nvCxnSpPr>
            <p:cNvPr id="7" name="直接连接符 6"/>
            <p:cNvCxnSpPr/>
            <p:nvPr/>
          </p:nvCxnSpPr>
          <p:spPr>
            <a:xfrm>
              <a:off x="1130300" y="1308100"/>
              <a:ext cx="34925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3" name="图片 2"/>
          <p:cNvPicPr>
            <a:picLocks noChangeAspect="1"/>
          </p:cNvPicPr>
          <p:nvPr/>
        </p:nvPicPr>
        <p:blipFill>
          <a:blip r:embed="rId1"/>
          <a:stretch>
            <a:fillRect/>
          </a:stretch>
        </p:blipFill>
        <p:spPr>
          <a:xfrm>
            <a:off x="639090" y="1107536"/>
            <a:ext cx="7610058" cy="51335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86672c44-e8b7-45ff-9b74-6bf7e8b57497}"/>
</p:tagLst>
</file>

<file path=ppt/tags/tag10.xml><?xml version="1.0" encoding="utf-8"?>
<p:tagLst xmlns:p="http://schemas.openxmlformats.org/presentationml/2006/main">
  <p:tag name="ISPRING_ULTRA_SCORM_TRACKING_SLIDES" val="1"/>
  <p:tag name="GENSWF_OUTPUT_FILE_NAME" val="33"/>
  <p:tag name="ISPRING_SCORM_RATE_SLIDES" val="0"/>
  <p:tag name="ISPRING_SCORM_RATE_QUIZZES" val="0"/>
  <p:tag name="ISPRING_SCORM_PASSING_SCORE" val="0.000000"/>
  <p:tag name="ISPRING_ULTRA_SCORM_COURSE_ID" val="1D295B5F-F6F7-4BC1-9A23-9D972BC9FDEE"/>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内容列表"/>
  <p:tag name="ISPRINGCLOUDFOLDERID" val="0"/>
  <p:tag name="ISPRINGCLOUDFOLDERPATH" val="资源库"/>
  <p:tag name="ISPRING_OUTPUT_FOLDER" val="D:\ppt\第6批\182141"/>
  <p:tag name="ISPRING_FIRST_PUBLISH" val="1"/>
  <p:tag name="ISPRING_PRESENTATION_TITLE" val="简约清新教学课件教师说课PPT背景"/>
</p:tagLst>
</file>

<file path=ppt/tags/tag2.xml><?xml version="1.0" encoding="utf-8"?>
<p:tagLst xmlns:p="http://schemas.openxmlformats.org/presentationml/2006/main">
  <p:tag name="TABLE_ENDDRAG_ORIGIN_RECT" val="658*30"/>
  <p:tag name="TABLE_ENDDRAG_RECT" val="34*254*658*30"/>
</p:tagLst>
</file>

<file path=ppt/tags/tag3.xml><?xml version="1.0" encoding="utf-8"?>
<p:tagLst xmlns:p="http://schemas.openxmlformats.org/presentationml/2006/main">
  <p:tag name="TABLE_ENDDRAG_ORIGIN_RECT" val="658*30"/>
  <p:tag name="TABLE_ENDDRAG_RECT" val="34*254*658*30"/>
</p:tagLst>
</file>

<file path=ppt/tags/tag4.xml><?xml version="1.0" encoding="utf-8"?>
<p:tagLst xmlns:p="http://schemas.openxmlformats.org/presentationml/2006/main">
  <p:tag name="TABLE_ENDDRAG_ORIGIN_RECT" val="658*30"/>
  <p:tag name="TABLE_ENDDRAG_RECT" val="34*254*658*30"/>
</p:tagLst>
</file>

<file path=ppt/tags/tag5.xml><?xml version="1.0" encoding="utf-8"?>
<p:tagLst xmlns:p="http://schemas.openxmlformats.org/presentationml/2006/main">
  <p:tag name="TABLE_ENDDRAG_ORIGIN_RECT" val="658*30"/>
  <p:tag name="TABLE_ENDDRAG_RECT" val="34*254*658*30"/>
</p:tagLst>
</file>

<file path=ppt/tags/tag6.xml><?xml version="1.0" encoding="utf-8"?>
<p:tagLst xmlns:p="http://schemas.openxmlformats.org/presentationml/2006/main">
  <p:tag name="TABLE_ENDDRAG_ORIGIN_RECT" val="658*30"/>
  <p:tag name="TABLE_ENDDRAG_RECT" val="34*254*658*30"/>
</p:tagLst>
</file>

<file path=ppt/tags/tag7.xml><?xml version="1.0" encoding="utf-8"?>
<p:tagLst xmlns:p="http://schemas.openxmlformats.org/presentationml/2006/main">
  <p:tag name="TABLE_ENDDRAG_ORIGIN_RECT" val="658*30"/>
  <p:tag name="TABLE_ENDDRAG_RECT" val="34*254*658*30"/>
</p:tagLst>
</file>

<file path=ppt/tags/tag8.xml><?xml version="1.0" encoding="utf-8"?>
<p:tagLst xmlns:p="http://schemas.openxmlformats.org/presentationml/2006/main">
  <p:tag name="TABLE_ENDDRAG_ORIGIN_RECT" val="658*30"/>
  <p:tag name="TABLE_ENDDRAG_RECT" val="34*254*658*30"/>
</p:tagLst>
</file>

<file path=ppt/tags/tag9.xml><?xml version="1.0" encoding="utf-8"?>
<p:tagLst xmlns:p="http://schemas.openxmlformats.org/presentationml/2006/main">
  <p:tag name="TABLE_ENDDRAG_ORIGIN_RECT" val="658*30"/>
  <p:tag name="TABLE_ENDDRAG_RECT" val="34*254*658*30"/>
</p:tagLst>
</file>

<file path=ppt/theme/theme1.xml><?xml version="1.0" encoding="utf-8"?>
<a:theme xmlns:a="http://schemas.openxmlformats.org/drawingml/2006/main" name="Office 主题​​">
  <a:themeElements>
    <a:clrScheme name="自定义 160">
      <a:dk1>
        <a:srgbClr val="000000"/>
      </a:dk1>
      <a:lt1>
        <a:srgbClr val="FFFFFF"/>
      </a:lt1>
      <a:dk2>
        <a:srgbClr val="768394"/>
      </a:dk2>
      <a:lt2>
        <a:srgbClr val="F0F0F0"/>
      </a:lt2>
      <a:accent1>
        <a:srgbClr val="8EC0B9"/>
      </a:accent1>
      <a:accent2>
        <a:srgbClr val="F3B96D"/>
      </a:accent2>
      <a:accent3>
        <a:srgbClr val="E5AAA4"/>
      </a:accent3>
      <a:accent4>
        <a:srgbClr val="909090"/>
      </a:accent4>
      <a:accent5>
        <a:srgbClr val="BFBFBF"/>
      </a:accent5>
      <a:accent6>
        <a:srgbClr val="EBDECD"/>
      </a:accent6>
      <a:hlink>
        <a:srgbClr val="308F63"/>
      </a:hlink>
      <a:folHlink>
        <a:srgbClr val="BFBFBF"/>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3583</Words>
  <Application>WPS 演示</Application>
  <PresentationFormat>全屏显示(4:3)</PresentationFormat>
  <Paragraphs>252</Paragraphs>
  <Slides>32</Slides>
  <Notes>32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Arial</vt:lpstr>
      <vt:lpstr>宋体</vt:lpstr>
      <vt:lpstr>Wingdings</vt:lpstr>
      <vt:lpstr>字魂59号-创粗黑</vt:lpstr>
      <vt:lpstr>黑体</vt:lpstr>
      <vt:lpstr>华文细黑</vt:lpstr>
      <vt:lpstr>字魂70号-灵悦黑体</vt:lpstr>
      <vt:lpstr>字魂5号-无外润黑体</vt:lpstr>
      <vt:lpstr>微软雅黑</vt:lpstr>
      <vt:lpstr>字魂70号-灵悦黑体</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简约清新教学课件教师说课PPT背景</dc:title>
  <dc:creator>jiaxin lin</dc:creator>
  <cp:lastModifiedBy>大胖猪</cp:lastModifiedBy>
  <cp:revision>3751</cp:revision>
  <dcterms:created xsi:type="dcterms:W3CDTF">2015-12-01T09:06:00Z</dcterms:created>
  <dcterms:modified xsi:type="dcterms:W3CDTF">2021-06-27T04:42:47Z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E9A5136F73CA4D1A9B210A615C5842E2</vt:lpwstr>
  </property>
  <property fmtid="{D5CDD505-2E9C-101B-9397-08002B2CF9AE}" pid="3" name="KSOProductBuildVer">
    <vt:lpwstr>2052-11.1.0.10578</vt:lpwstr>
  </property>
</Properties>
</file>